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1" r:id="rId17"/>
    <p:sldId id="272" r:id="rId18"/>
    <p:sldId id="274" r:id="rId19"/>
    <p:sldId id="281" r:id="rId20"/>
    <p:sldId id="288" r:id="rId21"/>
    <p:sldId id="283" r:id="rId22"/>
    <p:sldId id="284" r:id="rId23"/>
    <p:sldId id="285" r:id="rId24"/>
    <p:sldId id="286" r:id="rId25"/>
    <p:sldId id="28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-538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F52D6BC4-9E78-4615-ADA3-9D3B329FF8E1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9CCA7E95-FD27-462B-B841-72E6957348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6BC4-9E78-4615-ADA3-9D3B329FF8E1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A7E95-FD27-462B-B841-72E6957348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6BC4-9E78-4615-ADA3-9D3B329FF8E1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A7E95-FD27-462B-B841-72E6957348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F52D6BC4-9E78-4615-ADA3-9D3B329FF8E1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9CCA7E95-FD27-462B-B841-72E6957348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F52D6BC4-9E78-4615-ADA3-9D3B329FF8E1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9CCA7E95-FD27-462B-B841-72E6957348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6BC4-9E78-4615-ADA3-9D3B329FF8E1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A7E95-FD27-462B-B841-72E6957348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6BC4-9E78-4615-ADA3-9D3B329FF8E1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A7E95-FD27-462B-B841-72E6957348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52D6BC4-9E78-4615-ADA3-9D3B329FF8E1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CCA7E95-FD27-462B-B841-72E6957348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6BC4-9E78-4615-ADA3-9D3B329FF8E1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A7E95-FD27-462B-B841-72E6957348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F52D6BC4-9E78-4615-ADA3-9D3B329FF8E1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9CCA7E95-FD27-462B-B841-72E6957348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52D6BC4-9E78-4615-ADA3-9D3B329FF8E1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CCA7E95-FD27-462B-B841-72E6957348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F52D6BC4-9E78-4615-ADA3-9D3B329FF8E1}" type="datetimeFigureOut">
              <a:rPr lang="en-US" smtClean="0"/>
              <a:pPr/>
              <a:t>4/9/2020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9CCA7E95-FD27-462B-B841-72E6957348E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480" y="1714488"/>
            <a:ext cx="7162800" cy="18943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Bookman Old Style" pitchFamily="18" charset="0"/>
              </a:rPr>
              <a:t>19eee131: Basic Electrical and Electronics Engineering </a:t>
            </a:r>
            <a:br>
              <a:rPr lang="en-US" dirty="0" smtClean="0">
                <a:latin typeface="Bookman Old Style" pitchFamily="18" charset="0"/>
              </a:rPr>
            </a:br>
            <a:r>
              <a:rPr lang="en-US" u="sng" dirty="0" smtClean="0">
                <a:latin typeface="Bookman Old Style" pitchFamily="18" charset="0"/>
              </a:rPr>
              <a:t>Unit-V</a:t>
            </a:r>
            <a:r>
              <a:rPr lang="en-US" u="sng" dirty="0">
                <a:latin typeface="Bookman Old Style" pitchFamily="18" charset="0"/>
              </a:rPr>
              <a:t/>
            </a:r>
            <a:br>
              <a:rPr lang="en-US" u="sng" dirty="0">
                <a:latin typeface="Bookman Old Style" pitchFamily="18" charset="0"/>
              </a:rPr>
            </a:br>
            <a:r>
              <a:rPr lang="en-IN" u="sng" dirty="0" smtClean="0">
                <a:latin typeface="Bookman Old Style" pitchFamily="18" charset="0"/>
              </a:rPr>
              <a:t>Operational </a:t>
            </a:r>
            <a:r>
              <a:rPr lang="en-IN" u="sng" dirty="0">
                <a:latin typeface="Bookman Old Style" pitchFamily="18" charset="0"/>
              </a:rPr>
              <a:t>Amplifiers</a:t>
            </a:r>
            <a:endParaRPr lang="en-US" u="sng" dirty="0">
              <a:latin typeface="Bookman Old Style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0" y="4429132"/>
            <a:ext cx="1524000" cy="151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7343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IN" sz="2400" dirty="0"/>
              <a:t>The Ideal </a:t>
            </a:r>
            <a:r>
              <a:rPr lang="en-IN" sz="2400" dirty="0" smtClean="0"/>
              <a:t>Op-Amp: Transfer characteristics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3505200"/>
            <a:ext cx="8229600" cy="2982572"/>
          </a:xfrm>
        </p:spPr>
        <p:txBody>
          <a:bodyPr>
            <a:normAutofit fontScale="92500"/>
          </a:bodyPr>
          <a:lstStyle/>
          <a:p>
            <a:pPr algn="just"/>
            <a:endParaRPr lang="en-US" sz="2200" dirty="0" smtClean="0"/>
          </a:p>
          <a:p>
            <a:pPr algn="just"/>
            <a:r>
              <a:rPr lang="en-US" sz="2200" dirty="0"/>
              <a:t>Voltage </a:t>
            </a:r>
            <a:r>
              <a:rPr lang="en-US" sz="2200" dirty="0" smtClean="0"/>
              <a:t>transfer characteristic curve is drawn between input (V</a:t>
            </a:r>
            <a:r>
              <a:rPr lang="en-US" sz="2200" baseline="-25000" dirty="0" smtClean="0"/>
              <a:t>id</a:t>
            </a:r>
            <a:r>
              <a:rPr lang="en-US" sz="2200" dirty="0" smtClean="0"/>
              <a:t>) and output (V</a:t>
            </a:r>
            <a:r>
              <a:rPr lang="en-US" sz="2200" baseline="-25000" dirty="0" smtClean="0"/>
              <a:t>0</a:t>
            </a:r>
            <a:r>
              <a:rPr lang="en-US" sz="2200" dirty="0" smtClean="0"/>
              <a:t>) voltages.</a:t>
            </a:r>
          </a:p>
          <a:p>
            <a:pPr algn="just"/>
            <a:r>
              <a:rPr lang="en-US" sz="2200" dirty="0" smtClean="0"/>
              <a:t>Saturation of output voltage takes place once the differential input voltage ‘V</a:t>
            </a:r>
            <a:r>
              <a:rPr lang="en-US" sz="2200" baseline="-25000" dirty="0" smtClean="0"/>
              <a:t>id</a:t>
            </a:r>
            <a:r>
              <a:rPr lang="en-US" sz="2200" dirty="0" smtClean="0"/>
              <a:t>’ reaches a threshold voltage ‘</a:t>
            </a:r>
            <a:r>
              <a:rPr lang="en-US" sz="2200" dirty="0" err="1" smtClean="0"/>
              <a:t>V</a:t>
            </a:r>
            <a:r>
              <a:rPr lang="en-US" sz="2200" baseline="-25000" dirty="0" err="1" smtClean="0"/>
              <a:t>th</a:t>
            </a:r>
            <a:r>
              <a:rPr lang="en-US" sz="2200" dirty="0" smtClean="0"/>
              <a:t>’.</a:t>
            </a:r>
          </a:p>
          <a:p>
            <a:pPr algn="just"/>
            <a:r>
              <a:rPr lang="en-US" sz="2200" dirty="0" smtClean="0"/>
              <a:t>The saturation voltage is approximately equal to supply voltage for all practical considerations.</a:t>
            </a:r>
          </a:p>
          <a:p>
            <a:pPr algn="just"/>
            <a:r>
              <a:rPr lang="en-US" sz="2200" dirty="0" smtClean="0"/>
              <a:t>Slope of the curve represents the gain ‘A’.</a:t>
            </a:r>
            <a:endParaRPr lang="en-US" sz="2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1538" y="990600"/>
            <a:ext cx="5715040" cy="286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9104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IN" sz="2400" dirty="0"/>
              <a:t>The Inverting </a:t>
            </a:r>
            <a:r>
              <a:rPr lang="en-IN" sz="2400" dirty="0" smtClean="0"/>
              <a:t>Configuration: Open Loop</a:t>
            </a:r>
            <a:endParaRPr lang="en-IN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8662" y="914400"/>
            <a:ext cx="6429420" cy="2228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381000" y="2971800"/>
                <a:ext cx="8229600" cy="3733800"/>
              </a:xfrm>
              <a:prstGeom prst="rect">
                <a:avLst/>
              </a:prstGeom>
            </p:spPr>
            <p:txBody>
              <a:bodyPr vert="horz">
                <a:normAutofit fontScale="77500" lnSpcReduction="20000"/>
              </a:bodyPr>
              <a:lstStyle>
                <a:lvl1pPr marL="274320" indent="-274320" algn="l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/>
                  <a:buChar char="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SzPct val="60000"/>
                  <a:buFont typeface="Wingdings"/>
                  <a:buChar char="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tint val="60000"/>
                    </a:schemeClr>
                  </a:buClr>
                  <a:buSzPct val="60000"/>
                  <a:buFont typeface="Wingdings"/>
                  <a:buChar char="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182880" algn="l" rtl="0" eaLnBrk="1" latinLnBrk="0" hangingPunct="1">
                  <a:spcBef>
                    <a:spcPct val="20000"/>
                  </a:spcBef>
                  <a:buClr>
                    <a:schemeClr val="accent2">
                      <a:tint val="60000"/>
                    </a:schemeClr>
                  </a:buClr>
                  <a:buSzPct val="68000"/>
                  <a:buFont typeface="Wingdings 2"/>
                  <a:buChar char="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18288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0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01168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tint val="60000"/>
                    </a:schemeClr>
                  </a:buClr>
                  <a:buSzPct val="60000"/>
                  <a:buFont typeface="Wingdings"/>
                  <a:buChar char=""/>
                  <a:defRPr kumimoji="0"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286000" indent="-18288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kumimoji="0" sz="1400" kern="1200" cap="small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56032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Char char="•"/>
                  <a:defRPr kumimoji="0"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endParaRPr lang="en-US" sz="2200" dirty="0" smtClean="0"/>
              </a:p>
              <a:p>
                <a:pPr algn="just"/>
                <a:r>
                  <a:rPr lang="en-US" sz="2200" dirty="0" smtClean="0"/>
                  <a:t>Input signal is applied to inverting input terminal.</a:t>
                </a:r>
              </a:p>
              <a:p>
                <a:pPr algn="just"/>
                <a:r>
                  <a:rPr lang="en-US" sz="2200" dirty="0"/>
                  <a:t>The non-inverting terminal is grounded. i.e. V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0.</a:t>
                </a:r>
              </a:p>
              <a:p>
                <a:pPr algn="just"/>
                <a:r>
                  <a:rPr lang="en-US" sz="2200" dirty="0"/>
                  <a:t>Output voltage V</a:t>
                </a:r>
                <a:r>
                  <a:rPr lang="en-US" sz="2200" baseline="-25000" dirty="0"/>
                  <a:t>0</a:t>
                </a:r>
                <a:r>
                  <a:rPr lang="en-US" sz="2200" dirty="0"/>
                  <a:t> = A</a:t>
                </a:r>
                <a:r>
                  <a:rPr lang="en-US" sz="2200" baseline="-25000" dirty="0"/>
                  <a:t>OL</a:t>
                </a:r>
                <a:r>
                  <a:rPr lang="en-US" sz="2200" dirty="0"/>
                  <a:t>(V</a:t>
                </a:r>
                <a:r>
                  <a:rPr lang="en-US" sz="2200" baseline="-25000" dirty="0"/>
                  <a:t>id</a:t>
                </a:r>
                <a:r>
                  <a:rPr lang="en-US" sz="2200" dirty="0"/>
                  <a:t>) = A</a:t>
                </a:r>
                <a:r>
                  <a:rPr lang="en-US" sz="2200" baseline="-25000" dirty="0"/>
                  <a:t>OL</a:t>
                </a:r>
                <a:r>
                  <a:rPr lang="en-US" sz="2200" dirty="0"/>
                  <a:t> (0-V</a:t>
                </a:r>
                <a:r>
                  <a:rPr lang="en-US" sz="2200" baseline="-25000" dirty="0"/>
                  <a:t>1</a:t>
                </a:r>
                <a:r>
                  <a:rPr lang="en-US" sz="2200" dirty="0"/>
                  <a:t>) = </a:t>
                </a:r>
                <a:r>
                  <a:rPr lang="en-US" sz="2200" dirty="0" smtClean="0"/>
                  <a:t>- A</a:t>
                </a:r>
                <a:r>
                  <a:rPr lang="en-US" sz="2200" baseline="-25000" dirty="0" smtClean="0"/>
                  <a:t>OL</a:t>
                </a:r>
                <a:r>
                  <a:rPr lang="en-US" sz="2200" dirty="0" smtClean="0"/>
                  <a:t>V</a:t>
                </a:r>
                <a:r>
                  <a:rPr lang="en-US" sz="2200" baseline="-25000" dirty="0" smtClean="0"/>
                  <a:t>1</a:t>
                </a:r>
                <a:r>
                  <a:rPr lang="en-US" sz="2200" dirty="0"/>
                  <a:t>.</a:t>
                </a:r>
              </a:p>
              <a:p>
                <a:pPr marL="0" indent="0" algn="just">
                  <a:buNone/>
                </a:pPr>
                <a:r>
                  <a:rPr lang="en-US" sz="2200" dirty="0" smtClean="0"/>
                  <a:t>	Where  </a:t>
                </a:r>
                <a:r>
                  <a:rPr lang="en-US" sz="2200" dirty="0"/>
                  <a:t>A</a:t>
                </a:r>
                <a:r>
                  <a:rPr lang="en-US" sz="2200" baseline="-25000" dirty="0"/>
                  <a:t>OL</a:t>
                </a:r>
                <a:r>
                  <a:rPr lang="en-US" sz="2200" dirty="0"/>
                  <a:t> is open loop voltage gain which is very high.</a:t>
                </a:r>
              </a:p>
              <a:p>
                <a:pPr algn="just"/>
                <a:r>
                  <a:rPr lang="en-US" sz="2200" dirty="0"/>
                  <a:t>The negative sign indicates that output is 180</a:t>
                </a:r>
                <a:r>
                  <a:rPr lang="en-US" sz="2200" baseline="30000" dirty="0"/>
                  <a:t>0</a:t>
                </a:r>
                <a:r>
                  <a:rPr lang="en-US" sz="2200" dirty="0"/>
                  <a:t> out of phase with respect to input.</a:t>
                </a:r>
              </a:p>
              <a:p>
                <a:pPr algn="just"/>
                <a:r>
                  <a:rPr lang="en-US" sz="2200" dirty="0"/>
                  <a:t>As AOL is very high and –</a:t>
                </a:r>
                <a:r>
                  <a:rPr lang="en-US" sz="2200" dirty="0" err="1"/>
                  <a:t>V</a:t>
                </a:r>
                <a:r>
                  <a:rPr lang="en-US" sz="2200" baseline="-25000" dirty="0" err="1"/>
                  <a:t>sat</a:t>
                </a:r>
                <a:r>
                  <a:rPr lang="en-US" sz="2200" dirty="0"/>
                  <a:t>&lt; V</a:t>
                </a:r>
                <a:r>
                  <a:rPr lang="en-US" sz="2200" baseline="-25000" dirty="0"/>
                  <a:t>0</a:t>
                </a:r>
                <a:r>
                  <a:rPr lang="en-US" sz="2200" dirty="0"/>
                  <a:t>&lt;</a:t>
                </a:r>
                <a:r>
                  <a:rPr lang="en-US" sz="2200" dirty="0" err="1"/>
                  <a:t>V</a:t>
                </a:r>
                <a:r>
                  <a:rPr lang="en-US" sz="2200" baseline="-25000" dirty="0" err="1"/>
                  <a:t>sat</a:t>
                </a:r>
                <a:r>
                  <a:rPr lang="en-US" sz="2200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>
                            <a:latin typeface="Cambria Math"/>
                          </a:rPr>
                          <m:t>𝑖𝑑</m:t>
                        </m:r>
                        <m:r>
                          <a:rPr lang="en-US" sz="2200">
                            <a:latin typeface="Cambria Math"/>
                          </a:rPr>
                          <m:t> </m:t>
                        </m:r>
                        <m:r>
                          <a:rPr lang="en-US" sz="2200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sz="220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2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>
                                <a:latin typeface="Cambria Math"/>
                              </a:rPr>
                              <m:t>𝑠𝑎𝑡</m:t>
                            </m:r>
                          </m:sub>
                        </m:sSub>
                        <m:r>
                          <a:rPr lang="en-US" sz="2200">
                            <a:latin typeface="Cambria Math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>
                                <a:latin typeface="Cambria Math"/>
                              </a:rPr>
                              <m:t>𝑂𝐿</m:t>
                            </m:r>
                          </m:sub>
                        </m:sSub>
                      </m:den>
                    </m:f>
                    <m:r>
                      <a:rPr lang="en-US" sz="2200">
                        <a:latin typeface="Cambria Math"/>
                      </a:rPr>
                      <m:t> </m:t>
                    </m:r>
                    <m:r>
                      <a:rPr lang="en-US" sz="2200">
                        <a:latin typeface="Cambria Math"/>
                      </a:rPr>
                      <m:t>𝑎𝑛𝑑</m:t>
                    </m:r>
                    <m:r>
                      <a:rPr lang="en-US" sz="220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>
                            <a:latin typeface="Cambria Math"/>
                          </a:rPr>
                          <m:t>𝑖𝑑</m:t>
                        </m:r>
                        <m:r>
                          <a:rPr lang="en-US" sz="2200">
                            <a:latin typeface="Cambria Math"/>
                          </a:rPr>
                          <m:t> </m:t>
                        </m:r>
                        <m:r>
                          <a:rPr lang="en-US" sz="2200">
                            <a:latin typeface="Cambria Math"/>
                          </a:rPr>
                          <m:t>𝑚𝑖𝑛</m:t>
                        </m:r>
                      </m:sub>
                    </m:sSub>
                    <m:r>
                      <a:rPr lang="en-US" sz="220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2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20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>
                                <a:latin typeface="Cambria Math"/>
                              </a:rPr>
                              <m:t>𝑠𝑎𝑡</m:t>
                            </m:r>
                          </m:sub>
                        </m:sSub>
                        <m:r>
                          <a:rPr lang="en-US" sz="2200">
                            <a:latin typeface="Cambria Math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>
                                <a:latin typeface="Cambria Math"/>
                              </a:rPr>
                              <m:t>𝑂𝐿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/>
              </a:p>
              <a:p>
                <a:pPr algn="just"/>
                <a:r>
                  <a:rPr lang="en-US" sz="2200" dirty="0"/>
                  <a:t>Hence V</a:t>
                </a:r>
                <a:r>
                  <a:rPr lang="en-US" sz="2200" baseline="-25000" dirty="0"/>
                  <a:t>0</a:t>
                </a:r>
                <a:r>
                  <a:rPr lang="en-US" sz="2200" dirty="0"/>
                  <a:t> oscillates between +</a:t>
                </a:r>
                <a:r>
                  <a:rPr lang="en-US" sz="2200" dirty="0" err="1"/>
                  <a:t>V</a:t>
                </a:r>
                <a:r>
                  <a:rPr lang="en-US" sz="2200" baseline="-25000" dirty="0" err="1"/>
                  <a:t>sat</a:t>
                </a:r>
                <a:r>
                  <a:rPr lang="en-US" sz="2200" dirty="0"/>
                  <a:t> and  -</a:t>
                </a:r>
                <a:r>
                  <a:rPr lang="en-US" sz="2200" dirty="0" err="1"/>
                  <a:t>V</a:t>
                </a:r>
                <a:r>
                  <a:rPr lang="en-US" sz="2200" baseline="-25000" dirty="0" err="1"/>
                  <a:t>sat</a:t>
                </a:r>
                <a:r>
                  <a:rPr lang="en-US" sz="2200" dirty="0"/>
                  <a:t>.</a:t>
                </a:r>
              </a:p>
              <a:p>
                <a:pPr algn="just"/>
                <a:r>
                  <a:rPr lang="en-US" sz="2200" dirty="0" smtClean="0"/>
                  <a:t>Hence, </a:t>
                </a:r>
                <a:r>
                  <a:rPr lang="en-US" sz="2200" dirty="0"/>
                  <a:t>very small input voltages </a:t>
                </a:r>
                <a:r>
                  <a:rPr lang="en-US" sz="2200" dirty="0" smtClean="0"/>
                  <a:t>drives the output to saturation level. </a:t>
                </a:r>
              </a:p>
              <a:p>
                <a:pPr algn="just"/>
                <a:r>
                  <a:rPr lang="en-US" sz="2200" dirty="0" smtClean="0"/>
                  <a:t>So, only the small signals of the order of micro volts can only be amplified accurately  without distortion.</a:t>
                </a:r>
                <a:endParaRPr lang="en-US" sz="2200" dirty="0"/>
              </a:p>
              <a:p>
                <a:pPr algn="just"/>
                <a:r>
                  <a:rPr lang="en-US" sz="2200" dirty="0" smtClean="0"/>
                  <a:t>Signals of high amplitudes can </a:t>
                </a:r>
                <a:r>
                  <a:rPr lang="en-US" sz="2200" dirty="0"/>
                  <a:t>be </a:t>
                </a:r>
                <a:r>
                  <a:rPr lang="en-US" sz="2200" dirty="0" smtClean="0"/>
                  <a:t>applied by using feedback in the OP-AMP.</a:t>
                </a:r>
                <a:endParaRPr lang="en-US" sz="2200" dirty="0"/>
              </a:p>
            </p:txBody>
          </p:sp>
        </mc:Choice>
        <mc:Fallback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971800"/>
                <a:ext cx="8229600" cy="3733800"/>
              </a:xfrm>
              <a:prstGeom prst="rect">
                <a:avLst/>
              </a:prstGeom>
              <a:blipFill rotWithShape="1">
                <a:blip r:embed="rId3"/>
                <a:stretch>
                  <a:fillRect l="-519" t="-1797" r="-1185" b="-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119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IN" sz="2400" dirty="0"/>
              <a:t>The Inverting </a:t>
            </a:r>
            <a:r>
              <a:rPr lang="en-IN" sz="2400" dirty="0" smtClean="0"/>
              <a:t>Configuration: Closed Loop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2971800"/>
            <a:ext cx="8229600" cy="3515972"/>
          </a:xfrm>
        </p:spPr>
        <p:txBody>
          <a:bodyPr>
            <a:normAutofit fontScale="92500" lnSpcReduction="10000"/>
          </a:bodyPr>
          <a:lstStyle/>
          <a:p>
            <a:pPr algn="just"/>
            <a:endParaRPr lang="en-US" sz="2200" dirty="0" smtClean="0"/>
          </a:p>
          <a:p>
            <a:pPr algn="just"/>
            <a:r>
              <a:rPr lang="en-US" sz="2000" dirty="0" smtClean="0"/>
              <a:t>Figure shows basic inverting amplifier with feedback resistance 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f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. In this mode positive input terminal is grounded and the signal is applied to the negative terminal.</a:t>
            </a:r>
          </a:p>
          <a:p>
            <a:pPr algn="just"/>
            <a:r>
              <a:rPr lang="en-US" sz="2000" dirty="0" smtClean="0"/>
              <a:t>V</a:t>
            </a:r>
            <a:r>
              <a:rPr lang="en-US" sz="2000" baseline="-25000" dirty="0" smtClean="0"/>
              <a:t>1 </a:t>
            </a:r>
            <a:r>
              <a:rPr lang="en-US" sz="2000" dirty="0" smtClean="0"/>
              <a:t>may be a </a:t>
            </a:r>
            <a:r>
              <a:rPr lang="en-US" sz="2000" dirty="0" err="1" smtClean="0"/>
              <a:t>d.c.</a:t>
            </a:r>
            <a:r>
              <a:rPr lang="en-US" sz="2000" dirty="0" smtClean="0"/>
              <a:t> or </a:t>
            </a:r>
            <a:r>
              <a:rPr lang="en-US" sz="2000" dirty="0" err="1" smtClean="0"/>
              <a:t>a.c</a:t>
            </a:r>
            <a:r>
              <a:rPr lang="en-US" sz="2000" dirty="0" smtClean="0"/>
              <a:t>. voltage signal with in the bandwidth of amplifier.</a:t>
            </a:r>
          </a:p>
          <a:p>
            <a:pPr algn="just"/>
            <a:r>
              <a:rPr lang="en-US" sz="2000" dirty="0" smtClean="0"/>
              <a:t>Output signal is fed back to the  inverting input terminal through feedback resistance 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f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.</a:t>
            </a:r>
          </a:p>
          <a:p>
            <a:pPr algn="just"/>
            <a:r>
              <a:rPr lang="en-US" sz="2000" dirty="0" smtClean="0"/>
              <a:t>The feedback current is algebraically added point G.</a:t>
            </a:r>
          </a:p>
          <a:p>
            <a:pPr algn="just"/>
            <a:r>
              <a:rPr lang="en-US" sz="2000" dirty="0" smtClean="0"/>
              <a:t>The point G, although not connected to ground, but is held virtually at ground potential irrespective of V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and V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.</a:t>
            </a:r>
            <a:endParaRPr lang="en-US" sz="2000" baseline="-25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5786" y="990600"/>
            <a:ext cx="6643734" cy="23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0270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IN" sz="2400" dirty="0"/>
              <a:t>The Inverting </a:t>
            </a:r>
            <a:r>
              <a:rPr lang="en-IN" sz="2400" dirty="0" smtClean="0"/>
              <a:t>Configuration: Closed Loop</a:t>
            </a:r>
            <a:endParaRPr lang="en-IN" sz="240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81000" y="3357218"/>
                <a:ext cx="7772400" cy="3130554"/>
              </a:xfrm>
            </p:spPr>
            <p:txBody>
              <a:bodyPr>
                <a:normAutofit fontScale="92500" lnSpcReduction="20000"/>
              </a:bodyPr>
              <a:lstStyle/>
              <a:p>
                <a:pPr algn="just"/>
                <a:r>
                  <a:rPr lang="en-US" sz="2200" dirty="0" smtClean="0"/>
                  <a:t>At point G,  i</a:t>
                </a:r>
                <a:r>
                  <a:rPr lang="en-US" sz="2200" baseline="-25000" dirty="0" smtClean="0"/>
                  <a:t>1</a:t>
                </a:r>
                <a:r>
                  <a:rPr lang="en-US" sz="2200" dirty="0" smtClean="0"/>
                  <a:t>= i</a:t>
                </a:r>
                <a:r>
                  <a:rPr lang="en-US" sz="2200" baseline="-25000" dirty="0" smtClean="0"/>
                  <a:t>2.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sz="220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200" b="0" i="0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/>
                      </a:rPr>
                      <m:t> </m:t>
                    </m:r>
                    <m:r>
                      <a:rPr lang="en-US" sz="2200" b="0" i="1" smtClean="0">
                        <a:latin typeface="Cambria Math"/>
                      </a:rPr>
                      <m:t>𝑎𝑠</m:t>
                    </m:r>
                    <m:r>
                      <a:rPr lang="en-US" sz="2200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=0 </m:t>
                    </m:r>
                    <m:r>
                      <a:rPr lang="en-US" sz="2200" b="0" i="1" smtClean="0">
                        <a:latin typeface="Cambria Math"/>
                      </a:rPr>
                      <m:t>𝑎𝑛𝑑</m:t>
                    </m:r>
                    <m:sSub>
                      <m:sSubPr>
                        <m:ctrlPr>
                          <a:rPr lang="en-US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20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2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20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sz="2200" i="1">
                        <a:latin typeface="Cambria Math"/>
                      </a:rPr>
                      <m:t>=</m:t>
                    </m:r>
                    <m:r>
                      <a:rPr lang="en-US" sz="22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22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r>
                      <a:rPr lang="en-US" sz="2200" i="1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22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sz="2200" b="0" dirty="0" smtClean="0"/>
              </a:p>
              <a:p>
                <a:pPr algn="just"/>
                <a:r>
                  <a:rPr lang="en-US" sz="2200" dirty="0" smtClean="0"/>
                  <a:t>Output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=− </m:t>
                    </m:r>
                    <m:f>
                      <m:f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sz="2200" b="0" dirty="0" smtClean="0"/>
              </a:p>
              <a:p>
                <a:pPr algn="just"/>
                <a:r>
                  <a:rPr lang="en-US" sz="2200" dirty="0" smtClean="0"/>
                  <a:t>Closed loop gain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𝐴</m:t>
                    </m:r>
                    <m:r>
                      <a:rPr lang="en-US" sz="2200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 smtClean="0"/>
                  <a:t/>
                </a:r>
              </a:p>
              <a:p>
                <a:pPr algn="just"/>
                <a:r>
                  <a:rPr lang="en-US" sz="2200" dirty="0" smtClean="0"/>
                  <a:t>If </a:t>
                </a:r>
                <a:r>
                  <a:rPr lang="en-US" sz="2200" dirty="0" err="1" smtClean="0"/>
                  <a:t>R</a:t>
                </a:r>
                <a:r>
                  <a:rPr lang="en-US" sz="2200" baseline="-25000" dirty="0" err="1" smtClean="0"/>
                  <a:t>f</a:t>
                </a:r>
                <a:r>
                  <a:rPr lang="en-US" sz="2200" baseline="-25000" dirty="0" smtClean="0"/>
                  <a:t/>
                </a:r>
                <a:r>
                  <a:rPr lang="en-US" sz="2200" dirty="0" smtClean="0"/>
                  <a:t>= R</a:t>
                </a:r>
                <a:r>
                  <a:rPr lang="en-US" sz="2200" baseline="-25000" dirty="0" smtClean="0"/>
                  <a:t>1</a:t>
                </a:r>
                <a:r>
                  <a:rPr lang="en-US" sz="2200" dirty="0" smtClean="0"/>
                  <a:t> = 1,  then  A = -1, and the amplifier is called </a:t>
                </a:r>
                <a:r>
                  <a:rPr lang="en-US" sz="2200" b="1" dirty="0" smtClean="0"/>
                  <a:t>unity gain amplifier </a:t>
                </a:r>
                <a:r>
                  <a:rPr lang="en-US" sz="2200" dirty="0" smtClean="0"/>
                  <a:t>with  180</a:t>
                </a:r>
                <a:r>
                  <a:rPr lang="en-US" sz="2200" baseline="30000" dirty="0" smtClean="0"/>
                  <a:t>0 </a:t>
                </a:r>
                <a:r>
                  <a:rPr lang="en-US" sz="2200" dirty="0" smtClean="0"/>
                  <a:t>phase inversion.</a:t>
                </a:r>
                <a:endParaRPr lang="en-US" sz="2200" b="1" baseline="30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81000" y="3357218"/>
                <a:ext cx="7772400" cy="3130554"/>
              </a:xfrm>
              <a:blipFill rotWithShape="1">
                <a:blip r:embed="rId2"/>
                <a:stretch>
                  <a:fillRect l="-157" t="-2924" r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00100" y="990600"/>
            <a:ext cx="6143668" cy="23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9289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IN" dirty="0" smtClean="0"/>
              <a:t>Concept of virtual ground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3352800"/>
                <a:ext cx="8229600" cy="350520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2200" dirty="0" smtClean="0"/>
                  <a:t>We know V</a:t>
                </a:r>
                <a:r>
                  <a:rPr lang="en-US" sz="2200" baseline="-25000" dirty="0" smtClean="0"/>
                  <a:t>0</a:t>
                </a:r>
                <a:r>
                  <a:rPr lang="en-US" sz="2200" dirty="0" smtClean="0"/>
                  <a:t> = A (V</a:t>
                </a:r>
                <a:r>
                  <a:rPr lang="en-US" sz="2200" baseline="30000" dirty="0" smtClean="0"/>
                  <a:t>+</a:t>
                </a:r>
                <a:r>
                  <a:rPr lang="en-US" sz="2200" dirty="0" smtClean="0"/>
                  <a:t>- V</a:t>
                </a:r>
                <a:r>
                  <a:rPr lang="en-US" sz="2200" baseline="30000" dirty="0" smtClean="0"/>
                  <a:t>-</a:t>
                </a:r>
                <a:r>
                  <a:rPr lang="en-US" sz="2200" dirty="0" smtClean="0"/>
                  <a:t>) = A </a:t>
                </a:r>
                <a:r>
                  <a:rPr lang="en-US" sz="2200" dirty="0"/>
                  <a:t>(V</a:t>
                </a:r>
                <a:r>
                  <a:rPr lang="en-US" sz="2200" baseline="-25000" dirty="0"/>
                  <a:t>id</a:t>
                </a:r>
                <a:r>
                  <a:rPr lang="en-US" sz="2200" dirty="0"/>
                  <a:t>) </a:t>
                </a:r>
                <a:endParaRPr lang="en-US" sz="2200" dirty="0" smtClean="0"/>
              </a:p>
              <a:p>
                <a:pPr algn="just"/>
                <a:r>
                  <a:rPr lang="en-US" sz="2200" dirty="0" smtClean="0"/>
                  <a:t>Gain of the amplifier is of order of 2X10</a:t>
                </a:r>
                <a:r>
                  <a:rPr lang="en-US" sz="2200" baseline="30000" dirty="0" smtClean="0"/>
                  <a:t>5</a:t>
                </a:r>
              </a:p>
              <a:p>
                <a:pPr algn="just"/>
                <a:r>
                  <a:rPr lang="en-US" sz="2200" dirty="0" smtClean="0"/>
                  <a:t>Let us take the output voltage V</a:t>
                </a:r>
                <a:r>
                  <a:rPr lang="en-US" sz="2200" baseline="-25000" dirty="0" smtClean="0"/>
                  <a:t>0 </a:t>
                </a:r>
                <a:r>
                  <a:rPr lang="en-US" sz="2200" dirty="0" smtClean="0"/>
                  <a:t>= 10V</a:t>
                </a:r>
              </a:p>
              <a:p>
                <a:pPr algn="just"/>
                <a:r>
                  <a:rPr lang="en-US" sz="2200" dirty="0" smtClean="0"/>
                  <a:t>V</a:t>
                </a:r>
                <a:r>
                  <a:rPr lang="en-US" sz="2200" baseline="-25000" dirty="0" smtClean="0"/>
                  <a:t>0</a:t>
                </a:r>
                <a:r>
                  <a:rPr lang="en-US" sz="2200" dirty="0" smtClean="0"/>
                  <a:t> =10 =  2X10</a:t>
                </a:r>
                <a:r>
                  <a:rPr lang="en-US" sz="2200" baseline="30000" dirty="0" smtClean="0"/>
                  <a:t>5</a:t>
                </a:r>
                <a:r>
                  <a:rPr lang="en-US" sz="2200" dirty="0" smtClean="0"/>
                  <a:t>(V</a:t>
                </a:r>
                <a:r>
                  <a:rPr lang="en-US" sz="2200" baseline="-25000" dirty="0" smtClean="0"/>
                  <a:t>id</a:t>
                </a:r>
                <a:r>
                  <a:rPr lang="en-US" sz="2200" dirty="0"/>
                  <a:t>) </a:t>
                </a:r>
                <a:endParaRPr lang="en-US" sz="2200" dirty="0" smtClean="0"/>
              </a:p>
              <a:p>
                <a:pPr algn="just"/>
                <a:r>
                  <a:rPr lang="en-US" sz="2200" dirty="0" smtClean="0"/>
                  <a:t>Hence, V</a:t>
                </a:r>
                <a:r>
                  <a:rPr lang="en-US" sz="2200" baseline="-25000" dirty="0" smtClean="0"/>
                  <a:t>id </a:t>
                </a:r>
                <a:r>
                  <a:rPr lang="en-US" sz="2200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/>
                          </a:rPr>
                          <m:t>10</m:t>
                        </m:r>
                      </m:num>
                      <m:den>
                        <m:sSup>
                          <m:sSupPr>
                            <m:ctrlPr>
                              <a:rPr lang="en-US" sz="22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sz="2200" b="0" i="1" smtClean="0">
                                <a:latin typeface="Cambria Math"/>
                              </a:rPr>
                              <m:t>𝑋</m:t>
                            </m:r>
                            <m:r>
                              <a:rPr lang="en-US" sz="2200" b="0" i="1" smtClean="0"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/>
                              </a:rPr>
                              <m:t>5</m:t>
                            </m:r>
                          </m:sup>
                        </m:sSup>
                      </m:den>
                    </m:f>
                    <m:r>
                      <a:rPr lang="en-US" sz="2200" b="0" i="1" smtClean="0">
                        <a:latin typeface="Cambria Math"/>
                      </a:rPr>
                      <m:t>=50</m:t>
                    </m:r>
                    <m:r>
                      <m:rPr>
                        <m:sty m:val="p"/>
                      </m:rPr>
                      <a:rPr lang="el-GR" sz="2200" b="0" i="1" smtClean="0">
                        <a:latin typeface="Cambria Math"/>
                      </a:rPr>
                      <m:t>μ</m:t>
                    </m:r>
                    <m:r>
                      <a:rPr lang="en-US" sz="2200" b="0" i="1" smtClean="0">
                        <a:latin typeface="Cambria Math"/>
                      </a:rPr>
                      <m:t>𝑉</m:t>
                    </m:r>
                    <m:r>
                      <a:rPr lang="en-US" sz="2200" b="0" i="1" smtClean="0">
                        <a:latin typeface="Cambria Math"/>
                      </a:rPr>
                      <m:t>≃0</m:t>
                    </m:r>
                  </m:oMath>
                </a14:m>
                <a:endParaRPr lang="en-US" sz="2200" baseline="-25000" dirty="0" smtClean="0"/>
              </a:p>
              <a:p>
                <a:pPr algn="just"/>
                <a:r>
                  <a:rPr lang="en-US" sz="2200" dirty="0" smtClean="0"/>
                  <a:t>V</a:t>
                </a:r>
                <a:r>
                  <a:rPr lang="en-US" sz="2200" baseline="-25000" dirty="0" smtClean="0"/>
                  <a:t>id</a:t>
                </a:r>
                <a:r>
                  <a:rPr lang="en-US" sz="2200" dirty="0" smtClean="0"/>
                  <a:t> = V</a:t>
                </a:r>
                <a:r>
                  <a:rPr lang="en-US" sz="2200" baseline="30000" dirty="0" smtClean="0"/>
                  <a:t>+</a:t>
                </a:r>
                <a:r>
                  <a:rPr lang="en-US" sz="2200" dirty="0" smtClean="0"/>
                  <a:t>- V</a:t>
                </a:r>
                <a:r>
                  <a:rPr lang="en-US" sz="2200" baseline="30000" dirty="0" smtClean="0"/>
                  <a:t>- </a:t>
                </a:r>
                <a:r>
                  <a:rPr lang="en-US" sz="2200" dirty="0" smtClean="0"/>
                  <a:t>= 0</a:t>
                </a:r>
              </a:p>
              <a:p>
                <a:pPr algn="just"/>
                <a:r>
                  <a:rPr lang="en-US" sz="2200" dirty="0" smtClean="0"/>
                  <a:t>V</a:t>
                </a:r>
                <a:r>
                  <a:rPr lang="en-US" sz="2200" baseline="30000" dirty="0" smtClean="0"/>
                  <a:t>+ </a:t>
                </a:r>
                <a:r>
                  <a:rPr lang="en-US" sz="2200" dirty="0" smtClean="0"/>
                  <a:t>=V</a:t>
                </a:r>
                <a:r>
                  <a:rPr lang="en-US" sz="2200" baseline="-25000" dirty="0" smtClean="0"/>
                  <a:t>i</a:t>
                </a:r>
                <a:r>
                  <a:rPr lang="en-US" sz="2200" dirty="0" smtClean="0"/>
                  <a:t> and V</a:t>
                </a:r>
                <a:r>
                  <a:rPr lang="en-US" sz="2200" baseline="30000" dirty="0" smtClean="0"/>
                  <a:t>- </a:t>
                </a:r>
                <a:r>
                  <a:rPr lang="en-US" sz="2200" dirty="0" smtClean="0"/>
                  <a:t>= 0 as it is grounded.</a:t>
                </a:r>
              </a:p>
              <a:p>
                <a:pPr algn="just"/>
                <a:r>
                  <a:rPr lang="en-US" sz="2200" dirty="0" smtClean="0"/>
                  <a:t>Hence,  V</a:t>
                </a:r>
                <a:r>
                  <a:rPr lang="en-US" sz="2200" baseline="-25000" dirty="0" smtClean="0"/>
                  <a:t>i</a:t>
                </a:r>
                <a:r>
                  <a:rPr lang="en-US" sz="2200" dirty="0" smtClean="0"/>
                  <a:t> = 0 and point G acts as virtual ground.</a:t>
                </a:r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3352800"/>
                <a:ext cx="8229600" cy="3505200"/>
              </a:xfrm>
              <a:blipFill rotWithShape="1">
                <a:blip r:embed="rId2"/>
                <a:stretch>
                  <a:fillRect l="-222" t="-1043" b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00100" y="990600"/>
            <a:ext cx="6072230" cy="23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1996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IN" sz="2400" dirty="0"/>
              <a:t>The </a:t>
            </a:r>
            <a:r>
              <a:rPr lang="en-IN" sz="2400" dirty="0" smtClean="0"/>
              <a:t>Non-inverting Configuration: Open Loop</a:t>
            </a:r>
            <a:endParaRPr lang="en-IN" sz="240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381000" y="3352800"/>
                <a:ext cx="8229600" cy="3352800"/>
              </a:xfrm>
              <a:prstGeom prst="rect">
                <a:avLst/>
              </a:prstGeom>
            </p:spPr>
            <p:txBody>
              <a:bodyPr vert="horz">
                <a:normAutofit fontScale="77500" lnSpcReduction="20000"/>
              </a:bodyPr>
              <a:lstStyle>
                <a:lvl1pPr marL="274320" indent="-274320" algn="l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0000"/>
                  <a:buFont typeface="Wingdings"/>
                  <a:buChar char="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SzPct val="60000"/>
                  <a:buFont typeface="Wingdings"/>
                  <a:buChar char="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tint val="60000"/>
                    </a:schemeClr>
                  </a:buClr>
                  <a:buSzPct val="60000"/>
                  <a:buFont typeface="Wingdings"/>
                  <a:buChar char="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182880" algn="l" rtl="0" eaLnBrk="1" latinLnBrk="0" hangingPunct="1">
                  <a:spcBef>
                    <a:spcPct val="20000"/>
                  </a:spcBef>
                  <a:buClr>
                    <a:schemeClr val="accent2">
                      <a:tint val="60000"/>
                    </a:schemeClr>
                  </a:buClr>
                  <a:buSzPct val="68000"/>
                  <a:buFont typeface="Wingdings 2"/>
                  <a:buChar char="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18288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kumimoji="0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01168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tint val="60000"/>
                    </a:schemeClr>
                  </a:buClr>
                  <a:buSzPct val="60000"/>
                  <a:buFont typeface="Wingdings"/>
                  <a:buChar char=""/>
                  <a:defRPr kumimoji="0"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286000" indent="-18288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Char char="•"/>
                  <a:defRPr kumimoji="0" sz="1400" kern="1200" cap="small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56032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Char char="•"/>
                  <a:defRPr kumimoji="0"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200" dirty="0" smtClean="0"/>
                  <a:t>Input signal is applied to non-inverting input terminal.</a:t>
                </a:r>
              </a:p>
              <a:p>
                <a:pPr algn="just"/>
                <a:r>
                  <a:rPr lang="en-US" sz="2200" dirty="0"/>
                  <a:t>The </a:t>
                </a:r>
                <a:r>
                  <a:rPr lang="en-US" sz="2200" dirty="0" smtClean="0"/>
                  <a:t>inverting </a:t>
                </a:r>
                <a:r>
                  <a:rPr lang="en-US" sz="2200" dirty="0"/>
                  <a:t>terminal is grounded. i.e. </a:t>
                </a:r>
                <a:r>
                  <a:rPr lang="en-US" sz="2200" dirty="0" smtClean="0"/>
                  <a:t>V</a:t>
                </a:r>
                <a:r>
                  <a:rPr lang="en-US" sz="2200" baseline="-25000" dirty="0" smtClean="0"/>
                  <a:t>1</a:t>
                </a:r>
                <a:r>
                  <a:rPr lang="en-US" sz="2200" dirty="0" smtClean="0"/>
                  <a:t/>
                </a:r>
                <a:r>
                  <a:rPr lang="en-US" sz="2200" dirty="0"/>
                  <a:t>= 0.</a:t>
                </a:r>
              </a:p>
              <a:p>
                <a:pPr algn="just"/>
                <a:r>
                  <a:rPr lang="en-US" sz="2200" dirty="0"/>
                  <a:t>Output voltage V</a:t>
                </a:r>
                <a:r>
                  <a:rPr lang="en-US" sz="2200" baseline="-25000" dirty="0"/>
                  <a:t>0</a:t>
                </a:r>
                <a:r>
                  <a:rPr lang="en-US" sz="2200" dirty="0"/>
                  <a:t> = A</a:t>
                </a:r>
                <a:r>
                  <a:rPr lang="en-US" sz="2200" baseline="-25000" dirty="0"/>
                  <a:t>OL</a:t>
                </a:r>
                <a:r>
                  <a:rPr lang="en-US" sz="2200" dirty="0"/>
                  <a:t>(Vid) = A</a:t>
                </a:r>
                <a:r>
                  <a:rPr lang="en-US" sz="2200" baseline="-25000" dirty="0"/>
                  <a:t>OL</a:t>
                </a:r>
                <a:r>
                  <a:rPr lang="en-US" sz="2200" dirty="0"/>
                  <a:t/>
                </a:r>
                <a:r>
                  <a:rPr lang="en-US" sz="2200" dirty="0" smtClean="0"/>
                  <a:t>(V</a:t>
                </a:r>
                <a:r>
                  <a:rPr lang="en-US" sz="2200" baseline="-25000" dirty="0" smtClean="0"/>
                  <a:t>2 </a:t>
                </a:r>
                <a:r>
                  <a:rPr lang="en-US" sz="2200" dirty="0" smtClean="0"/>
                  <a:t>–V</a:t>
                </a:r>
                <a:r>
                  <a:rPr lang="en-US" sz="2200" baseline="-25000" dirty="0" smtClean="0"/>
                  <a:t>1</a:t>
                </a:r>
                <a:r>
                  <a:rPr lang="en-US" sz="2200" dirty="0" smtClean="0"/>
                  <a:t>) </a:t>
                </a:r>
                <a:r>
                  <a:rPr lang="en-US" sz="2200" dirty="0"/>
                  <a:t>= </a:t>
                </a:r>
                <a:r>
                  <a:rPr lang="en-US" sz="2200" dirty="0" smtClean="0"/>
                  <a:t>A</a:t>
                </a:r>
                <a:r>
                  <a:rPr lang="en-US" sz="2200" baseline="-25000" dirty="0" smtClean="0"/>
                  <a:t>OL</a:t>
                </a:r>
                <a:r>
                  <a:rPr lang="en-US" sz="2200" dirty="0" smtClean="0"/>
                  <a:t>V</a:t>
                </a:r>
                <a:r>
                  <a:rPr lang="en-US" sz="2200" baseline="-25000" dirty="0" smtClean="0"/>
                  <a:t>2</a:t>
                </a:r>
                <a:r>
                  <a:rPr lang="en-US" sz="2200" dirty="0" smtClean="0"/>
                  <a:t>.</a:t>
                </a:r>
                <a:endParaRPr lang="en-US" sz="2200" dirty="0"/>
              </a:p>
              <a:p>
                <a:pPr marL="0" indent="0" algn="just">
                  <a:buNone/>
                </a:pPr>
                <a:r>
                  <a:rPr lang="en-US" sz="2200" dirty="0" smtClean="0"/>
                  <a:t>	Where  </a:t>
                </a:r>
                <a:r>
                  <a:rPr lang="en-US" sz="2200" dirty="0"/>
                  <a:t>A</a:t>
                </a:r>
                <a:r>
                  <a:rPr lang="en-US" sz="2200" baseline="-25000" dirty="0"/>
                  <a:t>OL</a:t>
                </a:r>
                <a:r>
                  <a:rPr lang="en-US" sz="2200" dirty="0"/>
                  <a:t> is open loop voltage gain which is very high.</a:t>
                </a:r>
              </a:p>
              <a:p>
                <a:pPr algn="just"/>
                <a:r>
                  <a:rPr lang="en-US" sz="2200" dirty="0"/>
                  <a:t>The </a:t>
                </a:r>
                <a:r>
                  <a:rPr lang="en-US" sz="2200" dirty="0" smtClean="0"/>
                  <a:t>output </a:t>
                </a:r>
                <a:r>
                  <a:rPr lang="en-US" sz="2200" dirty="0"/>
                  <a:t>is </a:t>
                </a:r>
                <a:r>
                  <a:rPr lang="en-US" sz="2200" dirty="0" smtClean="0"/>
                  <a:t>in phase </a:t>
                </a:r>
                <a:r>
                  <a:rPr lang="en-US" sz="2200" dirty="0"/>
                  <a:t>with respect to input.</a:t>
                </a:r>
              </a:p>
              <a:p>
                <a:pPr algn="just"/>
                <a:r>
                  <a:rPr lang="en-US" sz="2200" dirty="0"/>
                  <a:t>As A</a:t>
                </a:r>
                <a:r>
                  <a:rPr lang="en-US" sz="2200" baseline="-25000" dirty="0"/>
                  <a:t>OL</a:t>
                </a:r>
                <a:r>
                  <a:rPr lang="en-US" sz="2200" dirty="0"/>
                  <a:t> is very high and –</a:t>
                </a:r>
                <a:r>
                  <a:rPr lang="en-US" sz="2200" dirty="0" err="1"/>
                  <a:t>V</a:t>
                </a:r>
                <a:r>
                  <a:rPr lang="en-US" sz="2200" baseline="-25000" dirty="0" err="1"/>
                  <a:t>sat</a:t>
                </a:r>
                <a:r>
                  <a:rPr lang="en-US" sz="2200" dirty="0"/>
                  <a:t>&lt; V</a:t>
                </a:r>
                <a:r>
                  <a:rPr lang="en-US" sz="2200" baseline="-25000" dirty="0"/>
                  <a:t>0</a:t>
                </a:r>
                <a:r>
                  <a:rPr lang="en-US" sz="2200" dirty="0"/>
                  <a:t>&lt;</a:t>
                </a:r>
                <a:r>
                  <a:rPr lang="en-US" sz="2200" dirty="0" err="1"/>
                  <a:t>V</a:t>
                </a:r>
                <a:r>
                  <a:rPr lang="en-US" sz="2200" baseline="-25000" dirty="0" err="1"/>
                  <a:t>sat</a:t>
                </a:r>
                <a:r>
                  <a:rPr lang="en-US" sz="2200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>
                            <a:latin typeface="Cambria Math"/>
                          </a:rPr>
                          <m:t>𝑖𝑑</m:t>
                        </m:r>
                        <m:r>
                          <a:rPr lang="en-US" sz="2200">
                            <a:latin typeface="Cambria Math"/>
                          </a:rPr>
                          <m:t> </m:t>
                        </m:r>
                        <m:r>
                          <a:rPr lang="en-US" sz="2200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sz="220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2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>
                                <a:latin typeface="Cambria Math"/>
                              </a:rPr>
                              <m:t>𝑠𝑎𝑡</m:t>
                            </m:r>
                          </m:sub>
                        </m:sSub>
                        <m:r>
                          <a:rPr lang="en-US" sz="2200">
                            <a:latin typeface="Cambria Math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>
                                <a:latin typeface="Cambria Math"/>
                              </a:rPr>
                              <m:t>𝑂𝐿</m:t>
                            </m:r>
                          </m:sub>
                        </m:sSub>
                      </m:den>
                    </m:f>
                    <m:r>
                      <a:rPr lang="en-US" sz="2200">
                        <a:latin typeface="Cambria Math"/>
                      </a:rPr>
                      <m:t> </m:t>
                    </m:r>
                    <m:r>
                      <a:rPr lang="en-US" sz="2200">
                        <a:latin typeface="Cambria Math"/>
                      </a:rPr>
                      <m:t>𝑎𝑛𝑑</m:t>
                    </m:r>
                    <m:r>
                      <a:rPr lang="en-US" sz="220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>
                            <a:latin typeface="Cambria Math"/>
                          </a:rPr>
                          <m:t>𝑖𝑑</m:t>
                        </m:r>
                        <m:r>
                          <a:rPr lang="en-US" sz="2200">
                            <a:latin typeface="Cambria Math"/>
                          </a:rPr>
                          <m:t> </m:t>
                        </m:r>
                        <m:r>
                          <a:rPr lang="en-US" sz="2200">
                            <a:latin typeface="Cambria Math"/>
                          </a:rPr>
                          <m:t>𝑚𝑖𝑛</m:t>
                        </m:r>
                      </m:sub>
                    </m:sSub>
                    <m:r>
                      <a:rPr lang="en-US" sz="220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2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20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>
                                <a:latin typeface="Cambria Math"/>
                              </a:rPr>
                              <m:t>𝑠𝑎𝑡</m:t>
                            </m:r>
                          </m:sub>
                        </m:sSub>
                        <m:r>
                          <a:rPr lang="en-US" sz="2200">
                            <a:latin typeface="Cambria Math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200">
                                <a:latin typeface="Cambria Math"/>
                              </a:rPr>
                              <m:t>𝑂𝐿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/>
              </a:p>
              <a:p>
                <a:pPr algn="just"/>
                <a:r>
                  <a:rPr lang="en-US" sz="2200" dirty="0"/>
                  <a:t>Hence V</a:t>
                </a:r>
                <a:r>
                  <a:rPr lang="en-US" sz="2200" baseline="-25000" dirty="0"/>
                  <a:t>0 </a:t>
                </a:r>
                <a:r>
                  <a:rPr lang="en-US" sz="2200" dirty="0"/>
                  <a:t>oscillates between +</a:t>
                </a:r>
                <a:r>
                  <a:rPr lang="en-US" sz="2200" dirty="0" err="1"/>
                  <a:t>V</a:t>
                </a:r>
                <a:r>
                  <a:rPr lang="en-US" sz="2200" baseline="-25000" dirty="0" err="1"/>
                  <a:t>sat</a:t>
                </a:r>
                <a:r>
                  <a:rPr lang="en-US" sz="2200" dirty="0"/>
                  <a:t> and  -</a:t>
                </a:r>
                <a:r>
                  <a:rPr lang="en-US" sz="2200" dirty="0" err="1"/>
                  <a:t>V</a:t>
                </a:r>
                <a:r>
                  <a:rPr lang="en-US" sz="2200" baseline="-25000" dirty="0" err="1"/>
                  <a:t>sat</a:t>
                </a:r>
                <a:r>
                  <a:rPr lang="en-US" sz="2200" dirty="0"/>
                  <a:t>.</a:t>
                </a:r>
              </a:p>
              <a:p>
                <a:pPr algn="just"/>
                <a:r>
                  <a:rPr lang="en-US" sz="2200" dirty="0" smtClean="0"/>
                  <a:t>Hence, </a:t>
                </a:r>
                <a:r>
                  <a:rPr lang="en-US" sz="2200" dirty="0"/>
                  <a:t>very small input voltages </a:t>
                </a:r>
                <a:r>
                  <a:rPr lang="en-US" sz="2200" dirty="0" smtClean="0"/>
                  <a:t>drives the output to saturation level. </a:t>
                </a:r>
              </a:p>
              <a:p>
                <a:pPr algn="just"/>
                <a:r>
                  <a:rPr lang="en-US" sz="2200" dirty="0" smtClean="0"/>
                  <a:t>So, only the small signals of the order of micro volts can only be amplified accurately  without distortion.</a:t>
                </a:r>
                <a:endParaRPr lang="en-US" sz="2200" dirty="0"/>
              </a:p>
              <a:p>
                <a:pPr algn="just"/>
                <a:r>
                  <a:rPr lang="en-US" sz="2200" dirty="0" smtClean="0"/>
                  <a:t>Signals of high amplitudes can </a:t>
                </a:r>
                <a:r>
                  <a:rPr lang="en-US" sz="2200" dirty="0"/>
                  <a:t>be </a:t>
                </a:r>
                <a:r>
                  <a:rPr lang="en-US" sz="2200" dirty="0" smtClean="0"/>
                  <a:t>applied by using feedback in the OP-AMP.</a:t>
                </a:r>
                <a:endParaRPr lang="en-US" sz="2200" dirty="0"/>
              </a:p>
            </p:txBody>
          </p:sp>
        </mc:Choice>
        <mc:Fallback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352800"/>
                <a:ext cx="8229600" cy="3352800"/>
              </a:xfrm>
              <a:prstGeom prst="rect">
                <a:avLst/>
              </a:prstGeom>
              <a:blipFill rotWithShape="1">
                <a:blip r:embed="rId2"/>
                <a:stretch>
                  <a:fillRect l="-519" t="-2000" r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1538" y="914400"/>
            <a:ext cx="6215106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0236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639762"/>
          </a:xfrm>
        </p:spPr>
        <p:txBody>
          <a:bodyPr>
            <a:normAutofit/>
          </a:bodyPr>
          <a:lstStyle/>
          <a:p>
            <a:r>
              <a:rPr lang="en-IN" sz="2300" dirty="0"/>
              <a:t>The </a:t>
            </a:r>
            <a:r>
              <a:rPr lang="en-IN" sz="2300" dirty="0" smtClean="0"/>
              <a:t>Non-inverting Configuration: Closed Loop</a:t>
            </a:r>
            <a:endParaRPr lang="en-IN" sz="23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2971800"/>
            <a:ext cx="8229600" cy="3515972"/>
          </a:xfrm>
        </p:spPr>
        <p:txBody>
          <a:bodyPr>
            <a:normAutofit/>
          </a:bodyPr>
          <a:lstStyle/>
          <a:p>
            <a:pPr algn="just"/>
            <a:endParaRPr lang="en-US" sz="2200" dirty="0" smtClean="0"/>
          </a:p>
          <a:p>
            <a:pPr algn="just"/>
            <a:r>
              <a:rPr lang="en-US" sz="2000" dirty="0" smtClean="0"/>
              <a:t>Figure shows basic non-inverting amplifier with feedback resistance 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f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. In this mode negative input terminal is grounded through R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and the signal is applied to the positive terminal.</a:t>
            </a:r>
          </a:p>
          <a:p>
            <a:pPr algn="just"/>
            <a:r>
              <a:rPr lang="en-US" sz="2000" dirty="0" smtClean="0"/>
              <a:t>Output signal is fed back to the  inverting input terminal through feedback resistance 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f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.</a:t>
            </a:r>
          </a:p>
          <a:p>
            <a:pPr algn="just"/>
            <a:r>
              <a:rPr lang="en-US" sz="2000" dirty="0" smtClean="0"/>
              <a:t>The potential of point G, V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= V</a:t>
            </a:r>
            <a:r>
              <a:rPr lang="en-US" sz="2000" baseline="30000" dirty="0" smtClean="0"/>
              <a:t>+</a:t>
            </a:r>
            <a:r>
              <a:rPr lang="en-US" sz="2000" dirty="0" smtClean="0"/>
              <a:t>= V</a:t>
            </a:r>
            <a:r>
              <a:rPr lang="en-US" sz="2000" baseline="-25000" dirty="0" smtClean="0"/>
              <a:t>2</a:t>
            </a:r>
          </a:p>
          <a:p>
            <a:pPr algn="just"/>
            <a:r>
              <a:rPr lang="en-US" sz="2000" dirty="0" smtClean="0"/>
              <a:t>The feedback current is algebraically added point G.</a:t>
            </a:r>
          </a:p>
          <a:p>
            <a:pPr algn="just"/>
            <a:r>
              <a:rPr lang="en-US" sz="2000" dirty="0" smtClean="0"/>
              <a:t>Voltage across R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is equal to V</a:t>
            </a:r>
            <a:r>
              <a:rPr lang="en-US" sz="2000" baseline="-25000" dirty="0" smtClean="0"/>
              <a:t>2</a:t>
            </a:r>
            <a:r>
              <a:rPr lang="en-US" sz="2000" dirty="0"/>
              <a:t> </a:t>
            </a:r>
            <a:r>
              <a:rPr lang="en-US" sz="2000" dirty="0" smtClean="0"/>
              <a:t> and 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f</a:t>
            </a:r>
            <a:r>
              <a:rPr lang="en-US" sz="2000" dirty="0" smtClean="0"/>
              <a:t> is (V</a:t>
            </a:r>
            <a:r>
              <a:rPr lang="en-US" sz="2000" baseline="-25000" dirty="0" smtClean="0"/>
              <a:t>0 </a:t>
            </a:r>
            <a:r>
              <a:rPr lang="en-US" sz="2000" dirty="0" smtClean="0"/>
              <a:t>–V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). </a:t>
            </a:r>
            <a:endParaRPr lang="en-US" sz="2000" baseline="-250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1538" y="990601"/>
            <a:ext cx="5929354" cy="2283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531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IN" sz="2300" dirty="0"/>
              <a:t>The </a:t>
            </a:r>
            <a:r>
              <a:rPr lang="en-IN" sz="2300" dirty="0" smtClean="0"/>
              <a:t>Non-inverting Configuration: Closed Loop</a:t>
            </a:r>
            <a:endParaRPr lang="en-IN" sz="230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81000" y="3357218"/>
                <a:ext cx="7772400" cy="3130554"/>
              </a:xfrm>
            </p:spPr>
            <p:txBody>
              <a:bodyPr>
                <a:normAutofit fontScale="92500" lnSpcReduction="20000"/>
              </a:bodyPr>
              <a:lstStyle/>
              <a:p>
                <a:pPr algn="just"/>
                <a:r>
                  <a:rPr lang="en-US" sz="2200" dirty="0" smtClean="0"/>
                  <a:t>At point G,  i</a:t>
                </a:r>
                <a:r>
                  <a:rPr lang="en-US" sz="2200" baseline="-25000" dirty="0" smtClean="0"/>
                  <a:t>1</a:t>
                </a:r>
                <a:r>
                  <a:rPr lang="en-US" sz="2200" dirty="0" smtClean="0"/>
                  <a:t>= i</a:t>
                </a:r>
                <a:r>
                  <a:rPr lang="en-US" sz="2200" baseline="-25000" dirty="0" smtClean="0"/>
                  <a:t>2.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sz="220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/>
                      </a:rPr>
                      <m:t> </m:t>
                    </m:r>
                    <m:r>
                      <a:rPr lang="en-US" sz="2200" b="0" i="1" smtClean="0">
                        <a:latin typeface="Cambria Math"/>
                      </a:rPr>
                      <m:t>𝑎𝑛𝑑</m:t>
                    </m:r>
                    <m:sSub>
                      <m:sSubPr>
                        <m:ctrlPr>
                          <a:rPr lang="en-US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  </m:t>
                        </m:r>
                        <m:r>
                          <a:rPr lang="en-US" sz="220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20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2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20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sz="2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2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2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b="0" dirty="0" smtClean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2 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2200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𝑓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𝑓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sz="2200" b="0" dirty="0" smtClean="0"/>
              </a:p>
              <a:p>
                <a:pPr algn="just"/>
                <a:r>
                  <a:rPr lang="en-US" sz="2200" dirty="0" smtClean="0"/>
                  <a:t>Output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2200" i="1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𝑓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</a:rPr>
                          <m:t>1+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𝑓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2200" b="0" dirty="0" smtClean="0"/>
                  <a:t/>
                </a:r>
              </a:p>
              <a:p>
                <a:pPr algn="just"/>
                <a:r>
                  <a:rPr lang="en-US" sz="2200" dirty="0" smtClean="0"/>
                  <a:t>Closed loop gain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𝐴</m:t>
                    </m:r>
                    <m:r>
                      <a:rPr lang="en-US" sz="2200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/>
                          </a:rPr>
                          <m:t>1+</m:t>
                        </m:r>
                        <m:f>
                          <m:f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𝑓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sz="2200" dirty="0" smtClean="0"/>
              </a:p>
              <a:p>
                <a:pPr algn="just"/>
                <a:r>
                  <a:rPr lang="en-US" sz="2200" dirty="0" smtClean="0"/>
                  <a:t>A is always positive and greater than one and acts as positive </a:t>
                </a:r>
                <a:r>
                  <a:rPr lang="en-US" sz="2200" dirty="0" err="1" smtClean="0"/>
                  <a:t>scaler</a:t>
                </a:r>
                <a:r>
                  <a:rPr lang="en-US" sz="2200" dirty="0" smtClean="0"/>
                  <a:t>.</a:t>
                </a:r>
                <a:endParaRPr lang="en-US" sz="2200" b="1" baseline="30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81000" y="3357218"/>
                <a:ext cx="7772400" cy="3130554"/>
              </a:xfrm>
              <a:blipFill rotWithShape="1">
                <a:blip r:embed="rId2"/>
                <a:stretch>
                  <a:fillRect l="-157" t="-2924" r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4414" y="990601"/>
            <a:ext cx="5643602" cy="2283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2083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IN" dirty="0" smtClean="0"/>
              <a:t>Voltage follower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3357218"/>
            <a:ext cx="7772400" cy="3130554"/>
          </a:xfrm>
        </p:spPr>
        <p:txBody>
          <a:bodyPr>
            <a:normAutofit/>
          </a:bodyPr>
          <a:lstStyle/>
          <a:p>
            <a:pPr algn="just"/>
            <a:r>
              <a:rPr lang="en-US" sz="2200" dirty="0" smtClean="0"/>
              <a:t>In this circuit </a:t>
            </a:r>
            <a:r>
              <a:rPr lang="en-US" sz="2200" dirty="0" err="1" smtClean="0"/>
              <a:t>R</a:t>
            </a:r>
            <a:r>
              <a:rPr lang="en-US" sz="2200" baseline="-25000" dirty="0" err="1" smtClean="0"/>
              <a:t>f</a:t>
            </a:r>
            <a:r>
              <a:rPr lang="en-US" sz="2200" baseline="-25000" dirty="0" smtClean="0"/>
              <a:t> </a:t>
            </a:r>
            <a:r>
              <a:rPr lang="en-US" sz="2200" dirty="0" smtClean="0"/>
              <a:t>= 1,</a:t>
            </a:r>
          </a:p>
          <a:p>
            <a:pPr algn="just"/>
            <a:r>
              <a:rPr lang="en-US" sz="2200" dirty="0" smtClean="0"/>
              <a:t>V</a:t>
            </a:r>
            <a:r>
              <a:rPr lang="en-US" sz="2200" baseline="-25000" dirty="0" smtClean="0"/>
              <a:t>0</a:t>
            </a:r>
            <a:r>
              <a:rPr lang="en-US" sz="2200" dirty="0" smtClean="0"/>
              <a:t> = V</a:t>
            </a:r>
            <a:r>
              <a:rPr lang="en-US" sz="2200" baseline="-25000" dirty="0" smtClean="0"/>
              <a:t>i </a:t>
            </a:r>
            <a:r>
              <a:rPr lang="en-US" sz="2200" dirty="0" smtClean="0"/>
              <a:t>= V</a:t>
            </a:r>
            <a:r>
              <a:rPr lang="en-US" sz="2200" baseline="-25000" dirty="0" smtClean="0"/>
              <a:t>2 </a:t>
            </a:r>
          </a:p>
          <a:p>
            <a:pPr algn="just"/>
            <a:r>
              <a:rPr lang="en-US" sz="2200" dirty="0" smtClean="0"/>
              <a:t>Voltage gain A</a:t>
            </a:r>
            <a:r>
              <a:rPr lang="en-US" sz="2200" baseline="-25000" dirty="0" smtClean="0"/>
              <a:t>v </a:t>
            </a:r>
            <a:r>
              <a:rPr lang="en-US" sz="2200" dirty="0" smtClean="0"/>
              <a:t>= 1.</a:t>
            </a:r>
          </a:p>
          <a:p>
            <a:pPr algn="just"/>
            <a:r>
              <a:rPr lang="en-US" sz="2200" dirty="0" smtClean="0"/>
              <a:t>Output voltage is equal and in phase with the input and the OP-AMP circuit acts as a </a:t>
            </a:r>
            <a:r>
              <a:rPr lang="en-US" sz="2200" b="1" dirty="0" smtClean="0"/>
              <a:t>voltage follower</a:t>
            </a:r>
            <a:r>
              <a:rPr lang="en-US" sz="2200" dirty="0" smtClean="0"/>
              <a:t>.   </a:t>
            </a:r>
          </a:p>
          <a:p>
            <a:pPr algn="just"/>
            <a:r>
              <a:rPr lang="en-US" sz="2200" dirty="0" smtClean="0"/>
              <a:t>It is also called as source follower, isolating amplifier and buffer amplifier.</a:t>
            </a:r>
            <a:endParaRPr lang="en-US" sz="2200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1538" y="1066800"/>
            <a:ext cx="6286544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4688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IN" dirty="0" smtClean="0"/>
              <a:t>Adder or Summing amplifier: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81000" y="3357218"/>
                <a:ext cx="7772400" cy="3130554"/>
              </a:xfrm>
            </p:spPr>
            <p:txBody>
              <a:bodyPr>
                <a:normAutofit fontScale="77500" lnSpcReduction="20000"/>
              </a:bodyPr>
              <a:lstStyle/>
              <a:p>
                <a:pPr algn="just"/>
                <a:r>
                  <a:rPr lang="en-US" sz="2200" dirty="0" smtClean="0"/>
                  <a:t>In analog computers OP-AMP circuits are used as summing amplifier circuit.</a:t>
                </a:r>
              </a:p>
              <a:p>
                <a:pPr algn="just"/>
                <a:r>
                  <a:rPr lang="en-US" sz="2200" dirty="0" smtClean="0"/>
                  <a:t>Figure shows three input summing amplifier circuit.</a:t>
                </a:r>
              </a:p>
              <a:p>
                <a:pPr algn="just"/>
                <a:r>
                  <a:rPr lang="en-US" sz="2200" dirty="0" smtClean="0"/>
                  <a:t>In the circuit </a:t>
                </a:r>
                <a:endParaRPr lang="en-US" sz="2200" dirty="0"/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en-US" sz="220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i="1" smtClean="0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2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𝑓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sz="2200" dirty="0" smtClean="0"/>
              </a:p>
              <a:p>
                <a:pPr algn="just"/>
                <a:r>
                  <a:rPr lang="en-US" sz="2200" dirty="0" smtClean="0"/>
                  <a:t>If R</a:t>
                </a:r>
                <a:r>
                  <a:rPr lang="en-US" sz="2200" baseline="-25000" dirty="0" smtClean="0"/>
                  <a:t>1</a:t>
                </a:r>
                <a:r>
                  <a:rPr lang="en-US" sz="2200" dirty="0" smtClean="0"/>
                  <a:t>=R</a:t>
                </a:r>
                <a:r>
                  <a:rPr lang="en-US" sz="2200" baseline="-25000" dirty="0" smtClean="0"/>
                  <a:t>2</a:t>
                </a:r>
                <a:r>
                  <a:rPr lang="en-US" sz="2200" dirty="0" smtClean="0"/>
                  <a:t>=R</a:t>
                </a:r>
                <a:r>
                  <a:rPr lang="en-US" sz="2200" baseline="-25000" dirty="0" smtClean="0"/>
                  <a:t>3</a:t>
                </a:r>
                <a:r>
                  <a:rPr lang="en-US" sz="2200" dirty="0" smtClean="0"/>
                  <a:t>=R</a:t>
                </a:r>
                <a:r>
                  <a:rPr lang="en-US" sz="2200" baseline="-25000" dirty="0" smtClean="0"/>
                  <a:t/>
                </a:r>
                <a:r>
                  <a:rPr lang="en-US" sz="2200" dirty="0" smtClean="0"/>
                  <a:t>and substituting V</a:t>
                </a:r>
                <a:r>
                  <a:rPr lang="en-US" sz="2200" baseline="-25000" dirty="0" smtClean="0"/>
                  <a:t>i</a:t>
                </a:r>
                <a:r>
                  <a:rPr lang="en-US" sz="2200" dirty="0" smtClean="0"/>
                  <a:t>= 0 (Virtual ground) </a:t>
                </a:r>
                <a:endParaRPr lang="en-US" sz="2200" baseline="-25000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/>
                          </a:rPr>
                          <m:t>𝑅</m:t>
                        </m:r>
                      </m:den>
                    </m:f>
                    <m:d>
                      <m:d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sz="2200" dirty="0" smtClean="0"/>
              </a:p>
              <a:p>
                <a:pPr algn="just"/>
                <a:r>
                  <a:rPr lang="en-US" sz="2200" dirty="0" smtClean="0"/>
                  <a:t>If R= 3R</a:t>
                </a:r>
                <a:r>
                  <a:rPr lang="en-US" sz="2200" baseline="-25000" dirty="0" smtClean="0"/>
                  <a:t>f  </a:t>
                </a:r>
                <a:r>
                  <a:rPr lang="en-US" sz="2200" dirty="0" smtClean="0"/>
                  <a:t>, the same circuit can be used for averaging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sz="22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sz="2200" b="0" i="1" smtClean="0">
                            <a:latin typeface="Cambria Math"/>
                          </a:rPr>
                          <m:t>3</m:t>
                        </m:r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2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2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/>
                      </a:rPr>
                      <m:t>= </m:t>
                    </m:r>
                    <m:d>
                      <m:d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200" b="0" i="1" smtClean="0">
                                <a:latin typeface="Cambria Math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endParaRPr lang="en-US" sz="2200" baseline="-25000" dirty="0"/>
              </a:p>
              <a:p>
                <a:pPr algn="just"/>
                <a:endParaRPr lang="en-US" sz="2200" dirty="0"/>
              </a:p>
              <a:p>
                <a:pPr algn="just"/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81000" y="3357218"/>
                <a:ext cx="7772400" cy="3130554"/>
              </a:xfrm>
              <a:blipFill rotWithShape="1">
                <a:blip r:embed="rId2"/>
                <a:stretch>
                  <a:fillRect t="-2144" r="-1255" b="-17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1538" y="1066800"/>
            <a:ext cx="6143668" cy="2312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263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7467600" cy="579438"/>
          </a:xfrm>
        </p:spPr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8186766" cy="5334000"/>
          </a:xfrm>
        </p:spPr>
        <p:txBody>
          <a:bodyPr>
            <a:normAutofit/>
          </a:bodyPr>
          <a:lstStyle/>
          <a:p>
            <a:pPr algn="just"/>
            <a:r>
              <a:rPr lang="en-IN" dirty="0" smtClean="0"/>
              <a:t>Introduction</a:t>
            </a:r>
            <a:endParaRPr lang="en-IN" dirty="0" smtClean="0"/>
          </a:p>
          <a:p>
            <a:pPr algn="just"/>
            <a:r>
              <a:rPr lang="en-IN" dirty="0" smtClean="0"/>
              <a:t>Ideal OP-AMP</a:t>
            </a:r>
          </a:p>
          <a:p>
            <a:pPr algn="just"/>
            <a:r>
              <a:rPr lang="en-IN" dirty="0" smtClean="0"/>
              <a:t>Inverting Configuration</a:t>
            </a:r>
          </a:p>
          <a:p>
            <a:pPr algn="just"/>
            <a:r>
              <a:rPr lang="en-IN" dirty="0" smtClean="0"/>
              <a:t>Non-inverting Configuration</a:t>
            </a:r>
          </a:p>
          <a:p>
            <a:pPr algn="just"/>
            <a:r>
              <a:rPr lang="en-IN" dirty="0" smtClean="0"/>
              <a:t>Voltage follower</a:t>
            </a:r>
          </a:p>
          <a:p>
            <a:pPr algn="just"/>
            <a:r>
              <a:rPr lang="en-IN" dirty="0" smtClean="0"/>
              <a:t>Difference </a:t>
            </a:r>
            <a:r>
              <a:rPr lang="en-IN" dirty="0" smtClean="0"/>
              <a:t>amplifiers(Single Op-amp &amp; two Op-amps)</a:t>
            </a:r>
            <a:endParaRPr lang="en-IN" dirty="0" smtClean="0"/>
          </a:p>
          <a:p>
            <a:pPr algn="just"/>
            <a:r>
              <a:rPr lang="en-IN" dirty="0" smtClean="0"/>
              <a:t>Applications of OP-AMP: Addition and Subtraction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5004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IN" dirty="0" smtClean="0"/>
              <a:t>Differential amplifiers: Open loop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57158" y="3357218"/>
            <a:ext cx="7772400" cy="3130554"/>
          </a:xfrm>
        </p:spPr>
        <p:txBody>
          <a:bodyPr>
            <a:normAutofit/>
          </a:bodyPr>
          <a:lstStyle/>
          <a:p>
            <a:pPr algn="just"/>
            <a:endParaRPr lang="en-US" sz="2200" dirty="0" smtClean="0"/>
          </a:p>
          <a:p>
            <a:pPr algn="just"/>
            <a:endParaRPr lang="en-US" sz="2200" dirty="0" smtClean="0"/>
          </a:p>
          <a:p>
            <a:pPr algn="just"/>
            <a:r>
              <a:rPr lang="en-US" sz="2200" dirty="0" smtClean="0"/>
              <a:t>A differential amplifier amplifies the difference between two voltages V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 and V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applied at both input terminals.</a:t>
            </a:r>
          </a:p>
          <a:p>
            <a:pPr algn="just"/>
            <a:r>
              <a:rPr lang="en-US" sz="2200" dirty="0" smtClean="0"/>
              <a:t>Their amplified difference appears at the output terminal.</a:t>
            </a:r>
          </a:p>
          <a:p>
            <a:pPr algn="just"/>
            <a:r>
              <a:rPr lang="en-US" sz="2200" dirty="0" smtClean="0"/>
              <a:t>V</a:t>
            </a:r>
            <a:r>
              <a:rPr lang="en-US" sz="2200" baseline="-25000" dirty="0" smtClean="0"/>
              <a:t>0</a:t>
            </a:r>
            <a:r>
              <a:rPr lang="en-US" sz="2200" dirty="0" smtClean="0"/>
              <a:t> = A(V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-V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) </a:t>
            </a:r>
            <a:endParaRPr lang="en-US" sz="22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1538" y="914400"/>
            <a:ext cx="5857916" cy="308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6259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72518" cy="1143000"/>
          </a:xfrm>
        </p:spPr>
        <p:txBody>
          <a:bodyPr>
            <a:normAutofit/>
          </a:bodyPr>
          <a:lstStyle/>
          <a:p>
            <a:r>
              <a:rPr lang="en-IN" sz="2800" dirty="0" smtClean="0"/>
              <a:t>subtractor or difference amplifier with two op-amps</a:t>
            </a:r>
            <a:endParaRPr lang="en-IN" sz="2800" dirty="0"/>
          </a:p>
        </p:txBody>
      </p:sp>
      <p:pic>
        <p:nvPicPr>
          <p:cNvPr id="3074" name="Picture 2" descr="C:\Users\sravan\Desktop\IMG-1049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508217"/>
            <a:ext cx="8429684" cy="534978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0"/>
            <a:ext cx="7758138" cy="928670"/>
          </a:xfrm>
        </p:spPr>
        <p:txBody>
          <a:bodyPr>
            <a:normAutofit/>
          </a:bodyPr>
          <a:lstStyle/>
          <a:p>
            <a:r>
              <a:rPr lang="en-IN" sz="2900" dirty="0" smtClean="0"/>
              <a:t>Single Op-Amp Differential amplifier</a:t>
            </a:r>
            <a:endParaRPr lang="en-IN" sz="29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3357218"/>
            <a:ext cx="7772400" cy="3130554"/>
          </a:xfrm>
        </p:spPr>
        <p:txBody>
          <a:bodyPr>
            <a:normAutofit/>
          </a:bodyPr>
          <a:lstStyle/>
          <a:p>
            <a:pPr algn="just"/>
            <a:r>
              <a:rPr lang="en-US" sz="2200" dirty="0" smtClean="0"/>
              <a:t>It is a combination of inverting and non-inverting amplifiers.</a:t>
            </a:r>
          </a:p>
          <a:p>
            <a:pPr algn="just"/>
            <a:r>
              <a:rPr lang="en-US" sz="2200" dirty="0" smtClean="0"/>
              <a:t>To calculate output voltage super position theorem is applied.</a:t>
            </a:r>
          </a:p>
          <a:p>
            <a:pPr algn="just"/>
            <a:r>
              <a:rPr lang="en-US" sz="2200" dirty="0" err="1" smtClean="0"/>
              <a:t>V</a:t>
            </a:r>
            <a:r>
              <a:rPr lang="en-US" sz="2200" baseline="-25000" dirty="0" err="1" smtClean="0"/>
              <a:t>out</a:t>
            </a:r>
            <a:r>
              <a:rPr lang="en-US" sz="2200" dirty="0" smtClean="0"/>
              <a:t> is equal to sum of the individual responses of V</a:t>
            </a:r>
            <a:r>
              <a:rPr lang="en-US" sz="2200" baseline="-25000" dirty="0" smtClean="0"/>
              <a:t>in1</a:t>
            </a:r>
            <a:r>
              <a:rPr lang="en-US" sz="2200" dirty="0" smtClean="0"/>
              <a:t> and V</a:t>
            </a:r>
            <a:r>
              <a:rPr lang="en-US" sz="2200" baseline="-25000" dirty="0" smtClean="0"/>
              <a:t>in2</a:t>
            </a:r>
            <a:r>
              <a:rPr lang="en-US" sz="2200" dirty="0" smtClean="0"/>
              <a:t>.  </a:t>
            </a:r>
          </a:p>
          <a:p>
            <a:pPr algn="just"/>
            <a:r>
              <a:rPr lang="en-US" sz="2200" dirty="0" err="1" smtClean="0"/>
              <a:t>i.e</a:t>
            </a:r>
            <a:r>
              <a:rPr lang="en-US" sz="2200" dirty="0" smtClean="0"/>
              <a:t> </a:t>
            </a:r>
            <a:r>
              <a:rPr lang="en-US" sz="2200" dirty="0" err="1" smtClean="0"/>
              <a:t>V</a:t>
            </a:r>
            <a:r>
              <a:rPr lang="en-US" sz="2200" baseline="-25000" dirty="0" err="1" smtClean="0"/>
              <a:t>out</a:t>
            </a:r>
            <a:r>
              <a:rPr lang="en-US" sz="2200" dirty="0" smtClean="0"/>
              <a:t> = V</a:t>
            </a:r>
            <a:r>
              <a:rPr lang="en-US" sz="2200" baseline="-25000" dirty="0" smtClean="0"/>
              <a:t>out1</a:t>
            </a:r>
            <a:r>
              <a:rPr lang="en-US" sz="2200" dirty="0" smtClean="0"/>
              <a:t> + V</a:t>
            </a:r>
            <a:r>
              <a:rPr lang="en-US" sz="2200" baseline="-25000" dirty="0" smtClean="0"/>
              <a:t>out2</a:t>
            </a:r>
            <a:r>
              <a:rPr lang="en-US" sz="2200" dirty="0" smtClean="0"/>
              <a:t> </a:t>
            </a:r>
            <a:endParaRPr lang="en-US" sz="22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7224" y="914400"/>
            <a:ext cx="6286544" cy="232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6479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IN" sz="2900" dirty="0" smtClean="0"/>
              <a:t>Differential amplifiers: Closed loop</a:t>
            </a:r>
            <a:endParaRPr lang="en-IN" sz="290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81000" y="3357218"/>
                <a:ext cx="7772400" cy="3130554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2200" dirty="0" smtClean="0"/>
                  <a:t>Calculation of V</a:t>
                </a:r>
                <a:r>
                  <a:rPr lang="en-US" sz="2200" baseline="-25000" dirty="0" smtClean="0"/>
                  <a:t>out1</a:t>
                </a:r>
                <a:r>
                  <a:rPr lang="en-US" sz="2200" dirty="0" smtClean="0"/>
                  <a:t>:</a:t>
                </a:r>
              </a:p>
              <a:p>
                <a:pPr algn="just"/>
                <a:r>
                  <a:rPr lang="en-US" sz="2200" dirty="0" smtClean="0"/>
                  <a:t>as </a:t>
                </a:r>
                <a:r>
                  <a:rPr lang="en-US" sz="2200" dirty="0" err="1" smtClean="0"/>
                  <a:t>R</a:t>
                </a:r>
                <a:r>
                  <a:rPr lang="en-US" sz="2200" baseline="-25000" dirty="0" err="1" smtClean="0"/>
                  <a:t>i</a:t>
                </a:r>
                <a:r>
                  <a:rPr lang="en-US" sz="2200" dirty="0"/>
                  <a:t/>
                </a:r>
                <a:r>
                  <a:rPr lang="en-US" sz="2200" dirty="0" smtClean="0"/>
                  <a:t>is infinitely large, V</a:t>
                </a:r>
                <a:r>
                  <a:rPr lang="en-US" sz="2200" baseline="-25000" dirty="0" smtClean="0"/>
                  <a:t>1</a:t>
                </a:r>
                <a:r>
                  <a:rPr lang="en-US" sz="2200" dirty="0" smtClean="0"/>
                  <a:t> acts as virtual ground and is equal to zero.</a:t>
                </a:r>
              </a:p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𝑖𝑛</m:t>
                            </m:r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𝑜𝑢𝑡</m:t>
                            </m:r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 smtClean="0"/>
                  <a:t>, 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≃0</m:t>
                    </m:r>
                  </m:oMath>
                </a14:m>
                <a:endParaRPr lang="en-US" sz="2200" dirty="0" smtClean="0"/>
              </a:p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𝑖𝑛</m:t>
                            </m:r>
                            <m:r>
                              <a:rPr lang="en-US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𝑜𝑢𝑡</m:t>
                            </m:r>
                            <m:r>
                              <a:rPr lang="en-US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den>
                    </m:f>
                  </m:oMath>
                </a14:m>
                <a:endParaRPr lang="en-US" sz="2200" i="1" dirty="0" smtClean="0">
                  <a:latin typeface="Cambria Math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𝑜𝑢𝑡</m:t>
                        </m:r>
                        <m:r>
                          <a:rPr lang="en-US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− </m:t>
                        </m:r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𝑖𝑛</m:t>
                        </m:r>
                        <m:r>
                          <a:rPr lang="en-US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 smtClean="0"/>
              </a:p>
              <a:p>
                <a:pPr algn="just"/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81000" y="3357218"/>
                <a:ext cx="7772400" cy="3130554"/>
              </a:xfrm>
              <a:blipFill rotWithShape="1">
                <a:blip r:embed="rId2"/>
                <a:stretch>
                  <a:fillRect l="-314" t="-1170" r="-1961" b="-14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4414" y="990600"/>
            <a:ext cx="5214974" cy="2371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6005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IN" sz="2900" dirty="0" smtClean="0"/>
              <a:t>Differential amplifiers: Closed loop</a:t>
            </a:r>
            <a:endParaRPr lang="en-IN" sz="290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81000" y="3357218"/>
                <a:ext cx="7772400" cy="3130554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2200" dirty="0" smtClean="0"/>
                  <a:t>Calculation of V</a:t>
                </a:r>
                <a:r>
                  <a:rPr lang="en-US" sz="2200" baseline="-25000" dirty="0" smtClean="0"/>
                  <a:t>out2</a:t>
                </a:r>
                <a:r>
                  <a:rPr lang="en-US" sz="2200" dirty="0" smtClean="0"/>
                  <a:t>:</a:t>
                </a:r>
              </a:p>
              <a:p>
                <a:pPr algn="just"/>
                <a:r>
                  <a:rPr lang="en-US" sz="2200" dirty="0" smtClean="0"/>
                  <a:t>as </a:t>
                </a:r>
                <a:r>
                  <a:rPr lang="en-US" sz="2200" dirty="0" err="1" smtClean="0"/>
                  <a:t>R</a:t>
                </a:r>
                <a:r>
                  <a:rPr lang="en-US" sz="2200" baseline="-25000" dirty="0" err="1" smtClean="0"/>
                  <a:t>i</a:t>
                </a:r>
                <a:r>
                  <a:rPr lang="en-US" sz="2200" dirty="0"/>
                  <a:t/>
                </a:r>
                <a:r>
                  <a:rPr lang="en-US" sz="2200" dirty="0" smtClean="0"/>
                  <a:t>is infinitely large, V</a:t>
                </a:r>
                <a:r>
                  <a:rPr lang="en-US" sz="2200" baseline="-25000" dirty="0" smtClean="0"/>
                  <a:t>1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</a:rPr>
                      <m:t>≃</m:t>
                    </m:r>
                  </m:oMath>
                </a14:m>
                <a:r>
                  <a:rPr lang="en-US" sz="2200" dirty="0" smtClean="0"/>
                  <a:t> V</a:t>
                </a:r>
                <a:r>
                  <a:rPr lang="en-US" sz="2200" baseline="-25000" dirty="0" smtClean="0"/>
                  <a:t>2</a:t>
                </a:r>
                <a:r>
                  <a:rPr lang="en-US" sz="2200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𝑖𝑛</m:t>
                        </m:r>
                        <m:r>
                          <a:rPr lang="en-US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sz="2200" baseline="-25000" dirty="0" smtClean="0"/>
              </a:p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𝑜𝑢𝑡</m:t>
                            </m:r>
                            <m:r>
                              <a:rPr lang="en-US" sz="2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 dirty="0" smtClean="0"/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𝑜𝑢𝑡</m:t>
                        </m:r>
                        <m:r>
                          <a:rPr lang="en-US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/>
                          </a:rPr>
                          <m:t>1+</m:t>
                        </m:r>
                        <m:f>
                          <m:f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𝑓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m:rPr>
                        <m:nor/>
                      </m:rPr>
                      <a:rPr lang="en-US" sz="2200" dirty="0"/>
                      <m:t> </m:t>
                    </m:r>
                  </m:oMath>
                </a14:m>
                <a:r>
                  <a:rPr lang="en-US" sz="2200" dirty="0" smtClean="0"/>
                  <a:t>and substituting V</a:t>
                </a:r>
                <a:r>
                  <a:rPr lang="en-US" sz="2200" baseline="-25000" dirty="0" smtClean="0"/>
                  <a:t>1</a:t>
                </a:r>
                <a:r>
                  <a:rPr lang="en-US" sz="2200" dirty="0" smtClean="0"/>
                  <a:t>=V</a:t>
                </a:r>
                <a:r>
                  <a:rPr lang="en-US" sz="2200" baseline="-25000" dirty="0" smtClean="0"/>
                  <a:t>2</a:t>
                </a:r>
                <a:endParaRPr lang="en-US" sz="2200" baseline="-25000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𝑜𝑢𝑡</m:t>
                        </m:r>
                        <m:r>
                          <a:rPr lang="en-US" sz="22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𝑖𝑛</m:t>
                        </m:r>
                        <m:r>
                          <a:rPr lang="en-US" sz="22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/>
                          </a:rPr>
                          <m:t>1+</m:t>
                        </m:r>
                        <m:f>
                          <m:f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𝑓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sz="2200" dirty="0" smtClean="0"/>
              </a:p>
              <a:p>
                <a:pPr algn="just"/>
                <a:r>
                  <a:rPr lang="en-US" sz="2200" dirty="0" smtClean="0"/>
                  <a:t>If  R</a:t>
                </a:r>
                <a:r>
                  <a:rPr lang="en-US" sz="2200" baseline="-25000" dirty="0" smtClean="0"/>
                  <a:t>2</a:t>
                </a:r>
                <a:r>
                  <a:rPr lang="en-US" sz="2200" dirty="0" smtClean="0"/>
                  <a:t>=R</a:t>
                </a:r>
                <a:r>
                  <a:rPr lang="en-US" sz="2200" baseline="-25000" dirty="0" smtClean="0"/>
                  <a:t>1</a:t>
                </a:r>
                <a:r>
                  <a:rPr lang="en-US" sz="2200" dirty="0" smtClean="0"/>
                  <a:t> and R</a:t>
                </a:r>
                <a:r>
                  <a:rPr lang="en-US" sz="2200" baseline="-25000" dirty="0" smtClean="0"/>
                  <a:t>3</a:t>
                </a:r>
                <a:r>
                  <a:rPr lang="en-US" sz="2200" dirty="0" smtClean="0"/>
                  <a:t> = </a:t>
                </a:r>
                <a:r>
                  <a:rPr lang="en-US" sz="2200" dirty="0" err="1" smtClean="0"/>
                  <a:t>R</a:t>
                </a:r>
                <a:r>
                  <a:rPr lang="en-US" sz="2200" baseline="-25000" dirty="0" err="1" smtClean="0"/>
                  <a:t>f</a:t>
                </a:r>
                <a:r>
                  <a:rPr lang="en-US" sz="2200" dirty="0"/>
                  <a:t/>
                </a:r>
                <a:r>
                  <a:rPr lang="en-US" sz="2200" dirty="0" smtClean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𝑜𝑢𝑡</m:t>
                        </m:r>
                        <m:r>
                          <a:rPr lang="en-US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𝑖𝑛</m:t>
                        </m:r>
                        <m:r>
                          <a:rPr lang="en-US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 smtClean="0"/>
              </a:p>
              <a:p>
                <a:pPr algn="just"/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81000" y="3357218"/>
                <a:ext cx="7772400" cy="3130554"/>
              </a:xfrm>
              <a:blipFill rotWithShape="1">
                <a:blip r:embed="rId2"/>
                <a:stretch>
                  <a:fillRect l="-314" t="-1170" b="-9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1538" y="914400"/>
            <a:ext cx="5643602" cy="2435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06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IN" sz="2900" dirty="0" smtClean="0"/>
              <a:t>Differential amplifiers: Closed loop</a:t>
            </a:r>
            <a:endParaRPr lang="en-IN" sz="290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81000" y="3357218"/>
                <a:ext cx="7772400" cy="3130554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2200" dirty="0" smtClean="0"/>
                  <a:t>V</a:t>
                </a:r>
                <a:r>
                  <a:rPr lang="en-US" sz="2200" baseline="-25000" dirty="0" err="1" smtClean="0"/>
                  <a:t>out</a:t>
                </a:r>
                <a:r>
                  <a:rPr lang="en-US" sz="2200" dirty="0" smtClean="0"/>
                  <a:t> = V</a:t>
                </a:r>
                <a:r>
                  <a:rPr lang="en-US" sz="2200" baseline="-25000" dirty="0" smtClean="0"/>
                  <a:t>out1</a:t>
                </a:r>
                <a:r>
                  <a:rPr lang="en-US" sz="2200" dirty="0" smtClean="0"/>
                  <a:t> + V</a:t>
                </a:r>
                <a:r>
                  <a:rPr lang="en-US" sz="2200" baseline="-25000" dirty="0" smtClean="0"/>
                  <a:t>out2</a:t>
                </a:r>
                <a:r>
                  <a:rPr lang="en-US" sz="2200" dirty="0" smtClean="0"/>
                  <a:t/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𝑂𝑢𝑡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 </m:t>
                    </m:r>
                    <m:d>
                      <m:d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− </m:t>
                            </m:r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𝑖𝑛</m:t>
                            </m:r>
                            <m:r>
                              <a:rPr lang="en-US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200" i="1">
                            <a:latin typeface="Cambria Math"/>
                          </a:rPr>
                          <m:t> </m:t>
                        </m:r>
                        <m:f>
                          <m:f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𝑓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𝑖𝑛</m:t>
                        </m:r>
                        <m:r>
                          <a:rPr lang="en-US" sz="22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sz="22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𝑂𝑢𝑡</m:t>
                        </m:r>
                      </m:sub>
                    </m:sSub>
                    <m:r>
                      <a:rPr lang="en-US" sz="2200" i="1">
                        <a:latin typeface="Cambria Math"/>
                      </a:rPr>
                      <m:t>=</m:t>
                    </m:r>
                    <m:r>
                      <a:rPr lang="en-US" sz="22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22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22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𝑖𝑛</m:t>
                                </m:r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/>
                              </a:rPr>
                              <m:t>− </m:t>
                            </m:r>
                            <m:r>
                              <a:rPr lang="en-US" sz="2200" i="1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𝑖𝑛</m:t>
                            </m:r>
                            <m:r>
                              <a:rPr lang="en-US" sz="2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200" i="1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en-US" sz="2200" dirty="0" smtClean="0"/>
              </a:p>
              <a:p>
                <a:pPr algn="just"/>
                <a:r>
                  <a:rPr lang="en-US" sz="2200" dirty="0" smtClean="0"/>
                  <a:t>The differential voltage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𝑣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= </m:t>
                    </m:r>
                    <m:d>
                      <m:d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𝑖𝑛</m:t>
                                </m:r>
                                <m:r>
                                  <a:rPr lang="en-US" sz="22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𝑖𝑛</m:t>
                                </m:r>
                                <m:r>
                                  <a:rPr lang="en-US" sz="22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200" b="0" i="1" smtClean="0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200" dirty="0"/>
              </a:p>
              <a:p>
                <a:pPr marL="0" indent="0" algn="just">
                  <a:buNone/>
                </a:pPr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81000" y="3357218"/>
                <a:ext cx="7772400" cy="3130554"/>
              </a:xfrm>
              <a:blipFill rotWithShape="1">
                <a:blip r:embed="rId2"/>
                <a:stretch>
                  <a:fillRect l="-1020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2976" y="914400"/>
            <a:ext cx="5572164" cy="232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6341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82594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3286124"/>
            <a:ext cx="8191500" cy="318782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 smtClean="0"/>
              <a:t>An operational amplifier is </a:t>
            </a:r>
            <a:r>
              <a:rPr lang="en-US" dirty="0" smtClean="0"/>
              <a:t>a Amplifier which amplifies the signal and </a:t>
            </a:r>
            <a:r>
              <a:rPr lang="en-US" dirty="0" smtClean="0"/>
              <a:t>member of Linear integrated circuits.</a:t>
            </a:r>
          </a:p>
          <a:p>
            <a:pPr algn="just"/>
            <a:r>
              <a:rPr lang="en-US" dirty="0" smtClean="0"/>
              <a:t>It is a high gain, negative feedback amplifier.</a:t>
            </a:r>
          </a:p>
          <a:p>
            <a:pPr algn="just"/>
            <a:r>
              <a:rPr lang="en-US" dirty="0" smtClean="0"/>
              <a:t>It can perform mathematical operations such as addition, subtraction, integration and differentiation.</a:t>
            </a:r>
          </a:p>
          <a:p>
            <a:pPr algn="just"/>
            <a:r>
              <a:rPr lang="en-US" dirty="0" smtClean="0"/>
              <a:t>It is used in voltage regulators, oscillator circuits, pulse generators, comparators, Analog to Digital and Digital to Analog converters, analog computers etc.</a:t>
            </a:r>
          </a:p>
          <a:p>
            <a:pPr algn="just"/>
            <a:r>
              <a:rPr lang="en-US" dirty="0" smtClean="0"/>
              <a:t>It is popularly known as OP-AMP.</a:t>
            </a:r>
          </a:p>
          <a:p>
            <a:pPr algn="just"/>
            <a:r>
              <a:rPr lang="en-US" dirty="0" smtClean="0"/>
              <a:t>It can amplify both </a:t>
            </a:r>
            <a:r>
              <a:rPr lang="en-US" dirty="0" err="1" smtClean="0"/>
              <a:t>d.c</a:t>
            </a:r>
            <a:r>
              <a:rPr lang="en-US" dirty="0" smtClean="0"/>
              <a:t> and </a:t>
            </a:r>
            <a:r>
              <a:rPr lang="en-US" dirty="0" err="1" smtClean="0"/>
              <a:t>a.c</a:t>
            </a:r>
            <a:r>
              <a:rPr lang="en-US" dirty="0" smtClean="0"/>
              <a:t> input signals</a:t>
            </a:r>
            <a:r>
              <a:rPr lang="en-US" dirty="0" smtClean="0"/>
              <a:t>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  <p:pic>
        <p:nvPicPr>
          <p:cNvPr id="6" name="Picture 2" descr="C:\Users\sravan\Desktop\IMG-104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857233"/>
            <a:ext cx="6643734" cy="22860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9409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/>
          <a:lstStyle/>
          <a:p>
            <a:r>
              <a:rPr lang="en-IN" dirty="0" smtClean="0"/>
              <a:t>Op-Amp Symbol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3491380"/>
            <a:ext cx="7467600" cy="27539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(+) or ‘b’ is non-inverting terminal</a:t>
            </a:r>
          </a:p>
          <a:p>
            <a:r>
              <a:rPr lang="en-US" dirty="0" smtClean="0"/>
              <a:t>(-) </a:t>
            </a:r>
            <a:r>
              <a:rPr lang="en-US" dirty="0"/>
              <a:t>or </a:t>
            </a:r>
            <a:r>
              <a:rPr lang="en-US" dirty="0" smtClean="0"/>
              <a:t>‘a’ </a:t>
            </a:r>
            <a:r>
              <a:rPr lang="en-US" dirty="0"/>
              <a:t>is </a:t>
            </a:r>
            <a:r>
              <a:rPr lang="en-US" dirty="0" smtClean="0"/>
              <a:t>inverting terminal</a:t>
            </a:r>
          </a:p>
          <a:p>
            <a:r>
              <a:rPr lang="en-US" dirty="0"/>
              <a:t> </a:t>
            </a:r>
            <a:r>
              <a:rPr lang="en-US" dirty="0" smtClean="0"/>
              <a:t>‘a’ and ‘b’ input terminals</a:t>
            </a:r>
          </a:p>
          <a:p>
            <a:r>
              <a:rPr lang="en-US" dirty="0" smtClean="0"/>
              <a:t>‘c’ output terminals </a:t>
            </a:r>
          </a:p>
          <a:p>
            <a:r>
              <a:rPr lang="en-US" dirty="0" smtClean="0"/>
              <a:t>Positive voltage input V</a:t>
            </a:r>
            <a:r>
              <a:rPr lang="en-US" baseline="-25000" dirty="0"/>
              <a:t>2</a:t>
            </a:r>
            <a:r>
              <a:rPr lang="en-US" baseline="-25000" dirty="0" smtClean="0"/>
              <a:t> </a:t>
            </a:r>
            <a:r>
              <a:rPr lang="en-US" dirty="0" smtClean="0"/>
              <a:t>is applied to terminal ‘b’ and negative voltage </a:t>
            </a:r>
            <a:r>
              <a:rPr lang="en-US" dirty="0"/>
              <a:t>input </a:t>
            </a:r>
            <a:r>
              <a:rPr lang="en-US" dirty="0" smtClean="0"/>
              <a:t>V</a:t>
            </a:r>
            <a:r>
              <a:rPr lang="en-US" baseline="-25000" dirty="0" smtClean="0"/>
              <a:t>1 </a:t>
            </a:r>
            <a:r>
              <a:rPr lang="en-US" dirty="0" smtClean="0"/>
              <a:t>is applied to terminal ‘a’.</a:t>
            </a:r>
          </a:p>
          <a:p>
            <a:r>
              <a:rPr lang="en-US" dirty="0" smtClean="0"/>
              <a:t>Output voltage V</a:t>
            </a:r>
            <a:r>
              <a:rPr lang="en-US" baseline="-25000" dirty="0" smtClean="0"/>
              <a:t>0</a:t>
            </a:r>
            <a:r>
              <a:rPr lang="en-US" dirty="0" smtClean="0"/>
              <a:t> = A(V</a:t>
            </a:r>
            <a:r>
              <a:rPr lang="en-US" baseline="-25000" dirty="0" smtClean="0"/>
              <a:t>id</a:t>
            </a:r>
            <a:r>
              <a:rPr lang="en-US" dirty="0" smtClean="0"/>
              <a:t>) = A (V</a:t>
            </a:r>
            <a:r>
              <a:rPr lang="en-US" baseline="-25000" dirty="0" smtClean="0"/>
              <a:t>2</a:t>
            </a:r>
            <a:r>
              <a:rPr lang="en-US" dirty="0" smtClean="0"/>
              <a:t>-V</a:t>
            </a:r>
            <a:r>
              <a:rPr lang="en-US" baseline="-25000" dirty="0"/>
              <a:t>1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baseline="-25000" dirty="0"/>
              <a:t>	</a:t>
            </a:r>
            <a:r>
              <a:rPr lang="en-US" dirty="0" smtClean="0"/>
              <a:t>where A is the open loop gain of the amplifier</a:t>
            </a:r>
            <a:endParaRPr lang="en-US" baseline="-25000" dirty="0" smtClean="0"/>
          </a:p>
          <a:p>
            <a:endParaRPr lang="en-US" baseline="-25000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85852" y="914400"/>
            <a:ext cx="6215106" cy="2576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5015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/>
          <a:lstStyle/>
          <a:p>
            <a:r>
              <a:rPr lang="en-IN" dirty="0"/>
              <a:t>The Ideal </a:t>
            </a:r>
            <a:r>
              <a:rPr lang="en-IN" dirty="0" smtClean="0"/>
              <a:t>Op-Amp (Inverting)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4348" y="1571612"/>
            <a:ext cx="6919919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4648200"/>
            <a:ext cx="7467600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Output voltage V</a:t>
            </a:r>
            <a:r>
              <a:rPr lang="en-US" baseline="-25000" dirty="0" smtClean="0"/>
              <a:t>0</a:t>
            </a:r>
            <a:r>
              <a:rPr lang="en-US" dirty="0" smtClean="0"/>
              <a:t> = A(V</a:t>
            </a:r>
            <a:r>
              <a:rPr lang="en-US" baseline="-25000" dirty="0" smtClean="0"/>
              <a:t>id</a:t>
            </a:r>
            <a:r>
              <a:rPr lang="en-US" dirty="0" smtClean="0"/>
              <a:t>) = A (0-V</a:t>
            </a:r>
            <a:r>
              <a:rPr lang="en-US" baseline="-25000" dirty="0" smtClean="0"/>
              <a:t>1</a:t>
            </a:r>
            <a:r>
              <a:rPr lang="en-US" dirty="0" smtClean="0"/>
              <a:t>) = -A</a:t>
            </a:r>
            <a:r>
              <a:rPr lang="en-US" dirty="0"/>
              <a:t>V</a:t>
            </a:r>
            <a:r>
              <a:rPr lang="en-US" baseline="-25000" dirty="0"/>
              <a:t>1</a:t>
            </a:r>
            <a:endParaRPr lang="en-US" dirty="0" smtClean="0"/>
          </a:p>
          <a:p>
            <a:pPr marL="0" indent="0">
              <a:buNone/>
            </a:pPr>
            <a:r>
              <a:rPr lang="en-US" baseline="-25000" dirty="0"/>
              <a:t>	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5771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/>
          <a:lstStyle/>
          <a:p>
            <a:r>
              <a:rPr lang="en-IN" dirty="0"/>
              <a:t>The Ideal </a:t>
            </a:r>
            <a:r>
              <a:rPr lang="en-IN" dirty="0" smtClean="0"/>
              <a:t>Op-Amp (Non inverting)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2910" y="1143000"/>
            <a:ext cx="714380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4648200"/>
            <a:ext cx="7467600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Output voltage V</a:t>
            </a:r>
            <a:r>
              <a:rPr lang="en-US" baseline="-25000" dirty="0" smtClean="0"/>
              <a:t>0</a:t>
            </a:r>
            <a:r>
              <a:rPr lang="en-US" dirty="0" smtClean="0"/>
              <a:t> = A(V</a:t>
            </a:r>
            <a:r>
              <a:rPr lang="en-US" baseline="-25000" dirty="0" smtClean="0"/>
              <a:t>id</a:t>
            </a:r>
            <a:r>
              <a:rPr lang="en-US" dirty="0" smtClean="0"/>
              <a:t>) = A (V</a:t>
            </a:r>
            <a:r>
              <a:rPr lang="en-US" baseline="-25000" dirty="0" smtClean="0"/>
              <a:t>2 </a:t>
            </a:r>
            <a:r>
              <a:rPr lang="en-US" dirty="0" smtClean="0"/>
              <a:t>- 0) = AV</a:t>
            </a:r>
            <a:r>
              <a:rPr lang="en-US" baseline="-25000" dirty="0"/>
              <a:t>2</a:t>
            </a:r>
            <a:endParaRPr lang="en-US" dirty="0" smtClean="0"/>
          </a:p>
          <a:p>
            <a:pPr marL="0" indent="0">
              <a:buNone/>
            </a:pPr>
            <a:r>
              <a:rPr lang="en-US" baseline="-25000" dirty="0"/>
              <a:t>	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1791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/>
          <a:lstStyle/>
          <a:p>
            <a:r>
              <a:rPr lang="en-IN" dirty="0"/>
              <a:t>The Ideal </a:t>
            </a:r>
            <a:r>
              <a:rPr lang="en-IN" dirty="0" smtClean="0"/>
              <a:t>Op-Amp: equivalent circuit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3733800"/>
            <a:ext cx="8229600" cy="2753972"/>
          </a:xfrm>
        </p:spPr>
        <p:txBody>
          <a:bodyPr>
            <a:normAutofit fontScale="92500"/>
          </a:bodyPr>
          <a:lstStyle/>
          <a:p>
            <a:pPr algn="just"/>
            <a:r>
              <a:rPr lang="en-US" dirty="0" smtClean="0"/>
              <a:t>Equivalent circuit is helpful in analyzing the operating principle </a:t>
            </a:r>
            <a:r>
              <a:rPr lang="en-US" dirty="0"/>
              <a:t>of OP-AMP </a:t>
            </a:r>
            <a:r>
              <a:rPr lang="en-US" dirty="0" smtClean="0"/>
              <a:t>and in observing effects of feedback.</a:t>
            </a:r>
          </a:p>
          <a:p>
            <a:pPr algn="just"/>
            <a:r>
              <a:rPr lang="en-US" dirty="0" err="1" smtClean="0"/>
              <a:t>R</a:t>
            </a:r>
            <a:r>
              <a:rPr lang="en-US" baseline="-25000" dirty="0" err="1" smtClean="0"/>
              <a:t>i</a:t>
            </a:r>
            <a:r>
              <a:rPr lang="en-US" dirty="0" smtClean="0"/>
              <a:t> is the input resistance appearing between inverting and non-inverting terminals.</a:t>
            </a:r>
          </a:p>
          <a:p>
            <a:pPr algn="just"/>
            <a:r>
              <a:rPr lang="en-US" dirty="0" smtClean="0"/>
              <a:t>R</a:t>
            </a:r>
            <a:r>
              <a:rPr lang="en-US" baseline="-25000" dirty="0" smtClean="0"/>
              <a:t>0 </a:t>
            </a:r>
            <a:r>
              <a:rPr lang="en-US" dirty="0" smtClean="0"/>
              <a:t> is the output resistance which is Thevenin equivalent resistance looking back from output terminals of OP-AMP.</a:t>
            </a:r>
          </a:p>
          <a:p>
            <a:pPr algn="just"/>
            <a:r>
              <a:rPr lang="en-US" dirty="0" smtClean="0"/>
              <a:t>‘</a:t>
            </a:r>
            <a:r>
              <a:rPr lang="en-US" dirty="0" err="1" smtClean="0"/>
              <a:t>AV</a:t>
            </a:r>
            <a:r>
              <a:rPr lang="en-US" baseline="-25000" dirty="0" err="1" smtClean="0"/>
              <a:t>id</a:t>
            </a:r>
            <a:r>
              <a:rPr lang="en-US" dirty="0" smtClean="0"/>
              <a:t>’ is the equivalent Thevenin voltage source.</a:t>
            </a:r>
            <a:endParaRPr lang="en-US" baseline="-250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596" y="914401"/>
            <a:ext cx="7039004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6816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/>
          <a:lstStyle/>
          <a:p>
            <a:r>
              <a:rPr lang="en-IN" dirty="0"/>
              <a:t>The Ideal </a:t>
            </a:r>
            <a:r>
              <a:rPr lang="en-IN" dirty="0" smtClean="0"/>
              <a:t>Op-Amp: characteristics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229600" cy="5192372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sz="2200" dirty="0"/>
              <a:t>Ideal OP-AMP </a:t>
            </a:r>
            <a:r>
              <a:rPr lang="en-US" sz="2200" dirty="0" smtClean="0"/>
              <a:t>has following characteristics:</a:t>
            </a:r>
          </a:p>
          <a:p>
            <a:pPr algn="just"/>
            <a:r>
              <a:rPr lang="en-US" sz="2200" dirty="0" smtClean="0"/>
              <a:t>An infinite voltage gain. i.e. A =</a:t>
            </a:r>
          </a:p>
          <a:p>
            <a:pPr algn="just"/>
            <a:r>
              <a:rPr lang="en-US" sz="2200" dirty="0" smtClean="0"/>
              <a:t>An infinite bandwidth. i.e. any frequency signal ranging 0 to                   </a:t>
            </a:r>
          </a:p>
          <a:p>
            <a:pPr marL="0" indent="0" algn="just">
              <a:buNone/>
            </a:pPr>
            <a:r>
              <a:rPr lang="en-US" sz="2200" dirty="0" smtClean="0"/>
              <a:t>            Hz can be amplified without any distortion.</a:t>
            </a:r>
          </a:p>
          <a:p>
            <a:pPr algn="just"/>
            <a:r>
              <a:rPr lang="en-US" sz="2200" dirty="0" smtClean="0"/>
              <a:t>Infinite </a:t>
            </a:r>
            <a:r>
              <a:rPr lang="en-US" sz="2200" dirty="0" smtClean="0"/>
              <a:t>input resistance. i.e. </a:t>
            </a:r>
            <a:r>
              <a:rPr lang="en-US" sz="2200" dirty="0" err="1" smtClean="0"/>
              <a:t>R</a:t>
            </a:r>
            <a:r>
              <a:rPr lang="en-US" sz="2200" baseline="-25000" dirty="0" err="1" smtClean="0"/>
              <a:t>i</a:t>
            </a:r>
            <a:r>
              <a:rPr lang="en-US" sz="2200" dirty="0"/>
              <a:t> </a:t>
            </a:r>
            <a:r>
              <a:rPr lang="en-US" sz="2200" dirty="0" smtClean="0"/>
              <a:t>=       . </a:t>
            </a:r>
            <a:r>
              <a:rPr lang="en-US" sz="2200" dirty="0"/>
              <a:t>H</a:t>
            </a:r>
            <a:r>
              <a:rPr lang="en-US" sz="2200" dirty="0" smtClean="0"/>
              <a:t>ence, input current is zero and no loading effect. OP-AMP is a voltage controlled device.</a:t>
            </a:r>
          </a:p>
          <a:p>
            <a:pPr algn="just"/>
            <a:r>
              <a:rPr lang="en-US" sz="2200" dirty="0" smtClean="0"/>
              <a:t>Zero output resistance. i.e. R</a:t>
            </a:r>
            <a:r>
              <a:rPr lang="en-US" sz="2200" baseline="-25000" dirty="0" smtClean="0"/>
              <a:t>0</a:t>
            </a:r>
            <a:r>
              <a:rPr lang="en-US" sz="2200" dirty="0" smtClean="0"/>
              <a:t> = 0. </a:t>
            </a:r>
            <a:r>
              <a:rPr lang="en-US" sz="2200" dirty="0"/>
              <a:t>H</a:t>
            </a:r>
            <a:r>
              <a:rPr lang="en-US" sz="2200" dirty="0" smtClean="0"/>
              <a:t>ence, V</a:t>
            </a:r>
            <a:r>
              <a:rPr lang="en-US" sz="2200" baseline="-25000" dirty="0" smtClean="0"/>
              <a:t>0</a:t>
            </a:r>
            <a:r>
              <a:rPr lang="en-US" sz="2200" dirty="0"/>
              <a:t> </a:t>
            </a:r>
            <a:r>
              <a:rPr lang="en-US" sz="2200" dirty="0" smtClean="0"/>
              <a:t>is independent of the output resistance.</a:t>
            </a:r>
          </a:p>
          <a:p>
            <a:pPr algn="just"/>
            <a:r>
              <a:rPr lang="en-US" sz="2200" dirty="0" smtClean="0"/>
              <a:t>When </a:t>
            </a:r>
            <a:r>
              <a:rPr lang="en-US" sz="2200" dirty="0" smtClean="0"/>
              <a:t>input signal voltage is zero, the output signal will also be zero</a:t>
            </a:r>
            <a:r>
              <a:rPr lang="en-US" sz="2200" dirty="0" smtClean="0"/>
              <a:t>.</a:t>
            </a:r>
          </a:p>
          <a:p>
            <a:pPr algn="just"/>
            <a:r>
              <a:rPr lang="en-US" sz="2200" dirty="0" smtClean="0"/>
              <a:t>Common </a:t>
            </a:r>
            <a:r>
              <a:rPr lang="en-US" sz="2200" dirty="0" smtClean="0"/>
              <a:t>mode rejection ratio (CMRR)is infinite.</a:t>
            </a:r>
          </a:p>
          <a:p>
            <a:pPr algn="just"/>
            <a:r>
              <a:rPr lang="en-US" sz="2200" dirty="0" smtClean="0"/>
              <a:t>Infinite slew rate. i.e. change in output voltage occurs simultaneously with the input voltage changes.</a:t>
            </a:r>
          </a:p>
          <a:p>
            <a:pPr algn="just"/>
            <a:endParaRPr lang="en-US" sz="2200" dirty="0" smtClean="0"/>
          </a:p>
          <a:p>
            <a:pPr algn="just"/>
            <a:endParaRPr lang="en-US" sz="2200" baseline="-250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0562" y="1643050"/>
            <a:ext cx="4953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4348" y="2428868"/>
            <a:ext cx="4953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786058"/>
            <a:ext cx="4572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3853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/>
          <a:lstStyle/>
          <a:p>
            <a:r>
              <a:rPr lang="en-IN" dirty="0"/>
              <a:t>The Ideal </a:t>
            </a:r>
            <a:r>
              <a:rPr lang="en-IN" dirty="0" smtClean="0"/>
              <a:t>Op-Amp: characteristics </a:t>
            </a:r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5926" y="1042450"/>
            <a:ext cx="7565074" cy="497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50" y="44355"/>
            <a:ext cx="1047750" cy="10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5099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2048</TotalTime>
  <Words>868</Words>
  <Application>Microsoft Office PowerPoint</Application>
  <PresentationFormat>On-screen Show (4:3)</PresentationFormat>
  <Paragraphs>106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Oriel</vt:lpstr>
      <vt:lpstr>19eee131: Basic Electrical and Electronics Engineering  Unit-V Operational Amplifiers</vt:lpstr>
      <vt:lpstr>contents</vt:lpstr>
      <vt:lpstr>introduction</vt:lpstr>
      <vt:lpstr>Op-Amp Symbol</vt:lpstr>
      <vt:lpstr>The Ideal Op-Amp (Inverting)</vt:lpstr>
      <vt:lpstr>The Ideal Op-Amp (Non inverting)</vt:lpstr>
      <vt:lpstr>The Ideal Op-Amp: equivalent circuit</vt:lpstr>
      <vt:lpstr>The Ideal Op-Amp: characteristics </vt:lpstr>
      <vt:lpstr>The Ideal Op-Amp: characteristics </vt:lpstr>
      <vt:lpstr>The Ideal Op-Amp: Transfer characteristics</vt:lpstr>
      <vt:lpstr>The Inverting Configuration: Open Loop</vt:lpstr>
      <vt:lpstr>The Inverting Configuration: Closed Loop</vt:lpstr>
      <vt:lpstr>The Inverting Configuration: Closed Loop</vt:lpstr>
      <vt:lpstr>Concept of virtual ground</vt:lpstr>
      <vt:lpstr>The Non-inverting Configuration: Open Loop</vt:lpstr>
      <vt:lpstr>The Non-inverting Configuration: Closed Loop</vt:lpstr>
      <vt:lpstr>The Non-inverting Configuration: Closed Loop</vt:lpstr>
      <vt:lpstr>Voltage follower</vt:lpstr>
      <vt:lpstr>Adder or Summing amplifier:</vt:lpstr>
      <vt:lpstr>Differential amplifiers: Open loop</vt:lpstr>
      <vt:lpstr>subtractor or difference amplifier with two op-amps</vt:lpstr>
      <vt:lpstr>Single Op-Amp Differential amplifier</vt:lpstr>
      <vt:lpstr>Differential amplifiers: Closed loop</vt:lpstr>
      <vt:lpstr>Differential amplifiers: Closed loop</vt:lpstr>
      <vt:lpstr>Differential amplifiers: Closed loop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Operational Amplifiers</dc:title>
  <dc:creator>ies naidu</dc:creator>
  <cp:lastModifiedBy>sravan</cp:lastModifiedBy>
  <cp:revision>100</cp:revision>
  <dcterms:created xsi:type="dcterms:W3CDTF">2020-03-22T09:12:22Z</dcterms:created>
  <dcterms:modified xsi:type="dcterms:W3CDTF">2020-04-09T09:42:06Z</dcterms:modified>
</cp:coreProperties>
</file>